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7" r:id="rId4"/>
    <p:sldId id="268" r:id="rId5"/>
    <p:sldId id="269" r:id="rId6"/>
    <p:sldId id="277" r:id="rId7"/>
    <p:sldId id="284" r:id="rId8"/>
    <p:sldId id="278" r:id="rId9"/>
    <p:sldId id="281" r:id="rId10"/>
    <p:sldId id="282" r:id="rId11"/>
    <p:sldId id="285" r:id="rId12"/>
    <p:sldId id="283" r:id="rId13"/>
    <p:sldId id="287" r:id="rId14"/>
    <p:sldId id="286" r:id="rId15"/>
    <p:sldId id="288" r:id="rId16"/>
    <p:sldId id="290" r:id="rId17"/>
    <p:sldId id="291" r:id="rId18"/>
    <p:sldId id="292" r:id="rId19"/>
    <p:sldId id="258" r:id="rId20"/>
    <p:sldId id="293" r:id="rId21"/>
    <p:sldId id="294" r:id="rId22"/>
    <p:sldId id="26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3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DD7A40-45E7-E855-875F-29A41C0FEC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CAD631-3FF1-6E16-63EA-67F95E4B80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B7F20-ECF2-4DE7-BE6C-429422DEA486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ED28FC-65FB-AEEE-4FA9-1AFB91D8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0550DC-E866-E971-B719-5C4EF20971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A24DC-C8FE-4043-A4D9-8DF25B848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1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67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283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93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085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506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14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56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08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99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783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69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095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97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70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31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08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57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59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2258" y="352565"/>
            <a:ext cx="860137" cy="1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7784B2-4BD8-EF4E-992E-301FDE2C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3" y="-912709"/>
            <a:ext cx="2965760" cy="2965760"/>
          </a:xfrm>
          <a:prstGeom prst="rect">
            <a:avLst/>
          </a:prstGeom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66B34F94-6AAB-EF84-4959-FE76C0FA935F}"/>
              </a:ext>
            </a:extLst>
          </p:cNvPr>
          <p:cNvSpPr txBox="1"/>
          <p:nvPr/>
        </p:nvSpPr>
        <p:spPr>
          <a:xfrm>
            <a:off x="917038" y="1537547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450215"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MVP</a:t>
            </a: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сервиса синтеза речи на английском языке</a:t>
            </a:r>
          </a:p>
          <a:p>
            <a:pPr indent="450215"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Development of an MVP service for speech synthesis in English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Google Shape;64;p14">
            <a:extLst>
              <a:ext uri="{FF2B5EF4-FFF2-40B4-BE49-F238E27FC236}">
                <a16:creationId xmlns:a16="http://schemas.microsoft.com/office/drawing/2014/main" id="{69D88D1A-0F9F-FADD-59F6-D2D2D338E68F}"/>
              </a:ext>
            </a:extLst>
          </p:cNvPr>
          <p:cNvCxnSpPr/>
          <p:nvPr/>
        </p:nvCxnSpPr>
        <p:spPr>
          <a:xfrm>
            <a:off x="0" y="94137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40C7F02B-2256-8203-96E3-37B73B164381}"/>
              </a:ext>
            </a:extLst>
          </p:cNvPr>
          <p:cNvSpPr/>
          <p:nvPr/>
        </p:nvSpPr>
        <p:spPr>
          <a:xfrm>
            <a:off x="6878043" y="80442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FFBB9C-5557-7966-40BC-7CE2F26AD82A}"/>
              </a:ext>
            </a:extLst>
          </p:cNvPr>
          <p:cNvSpPr/>
          <p:nvPr/>
        </p:nvSpPr>
        <p:spPr>
          <a:xfrm>
            <a:off x="1735800" y="1136798"/>
            <a:ext cx="535961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dirty="0"/>
              <a:t>Командный программный курсовой проект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E4E8373-36EF-5CF4-A513-A4CE2FA78AF6}"/>
              </a:ext>
            </a:extLst>
          </p:cNvPr>
          <p:cNvSpPr/>
          <p:nvPr/>
        </p:nvSpPr>
        <p:spPr>
          <a:xfrm>
            <a:off x="382114" y="3529648"/>
            <a:ext cx="403349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Исполнители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Д. И. Калинина(БПАД204), </a:t>
            </a:r>
          </a:p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Д. О. Соколова (БПИ202),</a:t>
            </a:r>
          </a:p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А. Е. Ишутин (БПМИ203)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FEBFD-F67E-1DEA-A0AA-5BA67F9C6DF8}"/>
              </a:ext>
            </a:extLst>
          </p:cNvPr>
          <p:cNvSpPr txBox="1"/>
          <p:nvPr/>
        </p:nvSpPr>
        <p:spPr>
          <a:xfrm>
            <a:off x="4813610" y="3529648"/>
            <a:ext cx="34355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группы разработки синтеза речи, АО «Тинькофф Банк»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Шишкин Святослав Владиславович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B89A9-7727-E71F-9C9B-9EB73F5FCAD8}"/>
              </a:ext>
            </a:extLst>
          </p:cNvPr>
          <p:cNvSpPr txBox="1"/>
          <p:nvPr/>
        </p:nvSpPr>
        <p:spPr>
          <a:xfrm>
            <a:off x="3813717" y="4676078"/>
            <a:ext cx="1516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Москва,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79ADF-006D-1B46-1905-D685E2A65918}"/>
              </a:ext>
            </a:extLst>
          </p:cNvPr>
          <p:cNvSpPr txBox="1"/>
          <p:nvPr/>
        </p:nvSpPr>
        <p:spPr>
          <a:xfrm>
            <a:off x="8779726" y="4807664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</a:t>
            </a:fld>
            <a:endParaRPr lang="ru-RU" dirty="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2879ADF-006D-1B46-1905-D685E2A65918}"/>
              </a:ext>
            </a:extLst>
          </p:cNvPr>
          <p:cNvSpPr txBox="1"/>
          <p:nvPr/>
        </p:nvSpPr>
        <p:spPr>
          <a:xfrm>
            <a:off x="4330390" y="2417862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84906BE-DD03-4072-AA27-83415E25D60D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Acoustic service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01403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87708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10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77507-79D2-947E-168F-D73847E5219D}"/>
              </a:ext>
            </a:extLst>
          </p:cNvPr>
          <p:cNvSpPr txBox="1"/>
          <p:nvPr/>
        </p:nvSpPr>
        <p:spPr>
          <a:xfrm>
            <a:off x="449580" y="1287939"/>
            <a:ext cx="8473440" cy="2380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1)	Отвечает на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запрос с параметром текста.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://{адрес сервиса в локальной сети}:5000/?{</a:t>
            </a:r>
            <a:r>
              <a:rPr lang="ru-R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текст+сообщения+пользователя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} )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2)	Полученный текст отправляется на обработку акустической модели. В сервисе используется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реализации модели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Fastpitch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(в основе архитектура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Transformer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), заранее обученная на датасете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LJSpeech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-1.1.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3)	Ответ на запрос содержит сериализованную в формат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матрицу мел-спектрограммы.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5D5AB65-410F-0486-9694-9E739A77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3999921"/>
            <a:ext cx="1877254" cy="6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345E370-EFEA-1CC4-49C6-22CA660F0983}"/>
              </a:ext>
            </a:extLst>
          </p:cNvPr>
          <p:cNvCxnSpPr>
            <a:cxnSpLocks/>
          </p:cNvCxnSpPr>
          <p:nvPr/>
        </p:nvCxnSpPr>
        <p:spPr>
          <a:xfrm>
            <a:off x="2636141" y="4348370"/>
            <a:ext cx="7947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6A182071-9FBF-6623-80BD-10AD190B3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 bwMode="auto">
          <a:xfrm>
            <a:off x="5852397" y="3594857"/>
            <a:ext cx="3089311" cy="13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E3F7A5B-AB9B-96F2-F24B-48395D56D1DB}"/>
              </a:ext>
            </a:extLst>
          </p:cNvPr>
          <p:cNvCxnSpPr>
            <a:cxnSpLocks/>
          </p:cNvCxnSpPr>
          <p:nvPr/>
        </p:nvCxnSpPr>
        <p:spPr>
          <a:xfrm>
            <a:off x="5120580" y="4335947"/>
            <a:ext cx="7947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3D8783-04ED-6116-217C-5B5DE8840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60" y="3902613"/>
            <a:ext cx="1628571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92133" y="117461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352761" y="1341126"/>
            <a:ext cx="6438477" cy="317695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8915FF7-00AE-9C09-8778-497CCE25FDAF}"/>
              </a:ext>
            </a:extLst>
          </p:cNvPr>
          <p:cNvSpPr/>
          <p:nvPr/>
        </p:nvSpPr>
        <p:spPr>
          <a:xfrm>
            <a:off x="1178430" y="2571750"/>
            <a:ext cx="1770510" cy="872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69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  <a:endParaRPr lang="en-US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К клиентской части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1366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1061683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12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4724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Начать диалог с ботом можно при помощи команды ‘/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Обычному пользователю после начала диалога должно быть выведено приветственное сообщение с предложением ввести текст на английском языке.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 каждое введенное сообщение на английском языке бот присылает аудиосообщение с синтезированной по введённому тексту речью или сообщение об ошибке в случае, если процесс завершился некорректно.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Для разработчиков (пользователей, чей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входит в ограниченный список) доступна команда ‘/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’. После получения данной команды пользователь получает сообщения с аналитическими данными о работе сервисов синтеза речи, собираемыми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Для разработчиков (пользователей, чей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входит в ограниченный список) доступна команда ‘/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latency_test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{Количество параллельных пользователей} {время теста в секундах} ’. После получения данной команды пользователь получает сообщения с результатами проведенного нагрузочного тестирования.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Бот отправляет сообщения пользователю на английском языке.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242E936-4A7F-3921-E014-0B0697F980A8}"/>
              </a:ext>
            </a:extLst>
          </p:cNvPr>
          <p:cNvGrpSpPr/>
          <p:nvPr/>
        </p:nvGrpSpPr>
        <p:grpSpPr>
          <a:xfrm>
            <a:off x="6318127" y="1401293"/>
            <a:ext cx="1173480" cy="480055"/>
            <a:chOff x="6337729" y="1831968"/>
            <a:chExt cx="1173480" cy="480055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5568D68-5B1A-7534-A95E-E9B1853D731E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D2069E-9A32-4BCE-691C-3E946110612A}"/>
                </a:ext>
              </a:extLst>
            </p:cNvPr>
            <p:cNvSpPr txBox="1"/>
            <p:nvPr/>
          </p:nvSpPr>
          <p:spPr>
            <a:xfrm>
              <a:off x="6586593" y="1918108"/>
              <a:ext cx="684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/start</a:t>
              </a:r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AC2ADCA-75E7-2097-DD94-30400CE315D0}"/>
              </a:ext>
            </a:extLst>
          </p:cNvPr>
          <p:cNvGrpSpPr/>
          <p:nvPr/>
        </p:nvGrpSpPr>
        <p:grpSpPr>
          <a:xfrm>
            <a:off x="6274372" y="2092277"/>
            <a:ext cx="1260990" cy="707177"/>
            <a:chOff x="6120562" y="2781209"/>
            <a:chExt cx="1260990" cy="70717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4C17ED7-A111-2946-F239-62EA97023E16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063DB5-BC63-083F-CE50-B22038BBC683}"/>
                </a:ext>
              </a:extLst>
            </p:cNvPr>
            <p:cNvSpPr txBox="1"/>
            <p:nvPr/>
          </p:nvSpPr>
          <p:spPr>
            <a:xfrm>
              <a:off x="6135257" y="2945556"/>
              <a:ext cx="124629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Приветственное сообщение</a:t>
              </a:r>
            </a:p>
          </p:txBody>
        </p:sp>
      </p:grp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CEA281C-263C-1BE7-40F1-53B37E9B6DE0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 flipH="1">
            <a:off x="6897520" y="1881348"/>
            <a:ext cx="7347" cy="2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C4F53B3-A3BD-259C-DA5A-AB5B94F8BEFF}"/>
              </a:ext>
            </a:extLst>
          </p:cNvPr>
          <p:cNvGrpSpPr/>
          <p:nvPr/>
        </p:nvGrpSpPr>
        <p:grpSpPr>
          <a:xfrm>
            <a:off x="5264295" y="3108319"/>
            <a:ext cx="1173480" cy="480055"/>
            <a:chOff x="6337729" y="1831968"/>
            <a:chExt cx="1173480" cy="48005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6ADF69A1-B893-7A0C-A3D8-C79FF21D191A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AEB261-DC73-7A5F-0081-431ADE4EBE55}"/>
                </a:ext>
              </a:extLst>
            </p:cNvPr>
            <p:cNvSpPr txBox="1"/>
            <p:nvPr/>
          </p:nvSpPr>
          <p:spPr>
            <a:xfrm>
              <a:off x="6586593" y="1918108"/>
              <a:ext cx="684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TEXT</a:t>
              </a:r>
              <a:endParaRPr lang="ru-RU" dirty="0"/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A0F77DD7-A99B-A88A-D98C-B7CB1A98CB40}"/>
              </a:ext>
            </a:extLst>
          </p:cNvPr>
          <p:cNvCxnSpPr>
            <a:stCxn id="17" idx="3"/>
            <a:endCxn id="30" idx="0"/>
          </p:cNvCxnSpPr>
          <p:nvPr/>
        </p:nvCxnSpPr>
        <p:spPr>
          <a:xfrm flipH="1">
            <a:off x="5851035" y="2695890"/>
            <a:ext cx="605853" cy="41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1A416CF-75DF-CA41-FC04-B0D27E6178D4}"/>
              </a:ext>
            </a:extLst>
          </p:cNvPr>
          <p:cNvGrpSpPr/>
          <p:nvPr/>
        </p:nvGrpSpPr>
        <p:grpSpPr>
          <a:xfrm>
            <a:off x="7851574" y="3108319"/>
            <a:ext cx="1173480" cy="480055"/>
            <a:chOff x="6337729" y="1831968"/>
            <a:chExt cx="1173480" cy="48005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9A3FFB7D-017D-CBBF-D1B8-0D7BDB35EBBB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3A0EFC-A7FA-91EC-ED3C-FEA2CC9C133F}"/>
                </a:ext>
              </a:extLst>
            </p:cNvPr>
            <p:cNvSpPr txBox="1"/>
            <p:nvPr/>
          </p:nvSpPr>
          <p:spPr>
            <a:xfrm>
              <a:off x="6466671" y="1906017"/>
              <a:ext cx="951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/analytics</a:t>
              </a:r>
              <a:endParaRPr lang="ru-RU" dirty="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97E0E72B-7D69-6631-2ECB-9D03991CD8D9}"/>
              </a:ext>
            </a:extLst>
          </p:cNvPr>
          <p:cNvGrpSpPr/>
          <p:nvPr/>
        </p:nvGrpSpPr>
        <p:grpSpPr>
          <a:xfrm>
            <a:off x="6579561" y="3115293"/>
            <a:ext cx="1245553" cy="480055"/>
            <a:chOff x="6337729" y="1831968"/>
            <a:chExt cx="1245553" cy="48005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5CB49137-D73D-669D-5440-75187D1362AB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9E6DEC-FA01-B819-BF57-0477557CBE62}"/>
                </a:ext>
              </a:extLst>
            </p:cNvPr>
            <p:cNvSpPr txBox="1"/>
            <p:nvPr/>
          </p:nvSpPr>
          <p:spPr>
            <a:xfrm>
              <a:off x="6337729" y="1918108"/>
              <a:ext cx="1245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latency_test</a:t>
              </a:r>
              <a:endParaRPr lang="ru-RU" dirty="0"/>
            </a:p>
          </p:txBody>
        </p:sp>
      </p:grp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56C85A3-3C05-DA2C-1BE6-1905E53BF1F0}"/>
              </a:ext>
            </a:extLst>
          </p:cNvPr>
          <p:cNvCxnSpPr>
            <a:stCxn id="17" idx="4"/>
            <a:endCxn id="42" idx="0"/>
          </p:cNvCxnSpPr>
          <p:nvPr/>
        </p:nvCxnSpPr>
        <p:spPr>
          <a:xfrm>
            <a:off x="6897520" y="2799454"/>
            <a:ext cx="268781" cy="315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E97366E-5AB1-93D4-7323-81AAD106EFCC}"/>
              </a:ext>
            </a:extLst>
          </p:cNvPr>
          <p:cNvCxnSpPr>
            <a:stCxn id="17" idx="5"/>
            <a:endCxn id="39" idx="0"/>
          </p:cNvCxnSpPr>
          <p:nvPr/>
        </p:nvCxnSpPr>
        <p:spPr>
          <a:xfrm>
            <a:off x="7338152" y="2695890"/>
            <a:ext cx="1100162" cy="412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02883A9-5B6C-38AC-8CD3-BEF7B9720EC4}"/>
              </a:ext>
            </a:extLst>
          </p:cNvPr>
          <p:cNvGrpSpPr/>
          <p:nvPr/>
        </p:nvGrpSpPr>
        <p:grpSpPr>
          <a:xfrm>
            <a:off x="5220540" y="3832728"/>
            <a:ext cx="1258373" cy="707177"/>
            <a:chOff x="6120562" y="2781209"/>
            <a:chExt cx="1258373" cy="707177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67E33B06-B2AA-1C42-D862-B80F78290EDE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DDDF90-4A18-4590-C792-AEA620388C37}"/>
                </a:ext>
              </a:extLst>
            </p:cNvPr>
            <p:cNvSpPr txBox="1"/>
            <p:nvPr/>
          </p:nvSpPr>
          <p:spPr>
            <a:xfrm>
              <a:off x="6132640" y="3007839"/>
              <a:ext cx="1246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Аудио с речью</a:t>
              </a: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D0474B22-E55A-12A6-CD9A-A208D8589DF1}"/>
              </a:ext>
            </a:extLst>
          </p:cNvPr>
          <p:cNvGrpSpPr/>
          <p:nvPr/>
        </p:nvGrpSpPr>
        <p:grpSpPr>
          <a:xfrm>
            <a:off x="6562774" y="3866886"/>
            <a:ext cx="1267793" cy="707177"/>
            <a:chOff x="6120562" y="2781209"/>
            <a:chExt cx="1267793" cy="707177"/>
          </a:xfrm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7CC4BC34-CA5B-489E-0B66-2C46CDBED0E9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39003B-9A6F-7EF3-1B49-D6660E3CBF01}"/>
                </a:ext>
              </a:extLst>
            </p:cNvPr>
            <p:cNvSpPr txBox="1"/>
            <p:nvPr/>
          </p:nvSpPr>
          <p:spPr>
            <a:xfrm>
              <a:off x="6142060" y="2877147"/>
              <a:ext cx="124629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Результаты нагрузочного тестирования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52ED4BCB-7F0D-142D-5D37-97E71247D81A}"/>
              </a:ext>
            </a:extLst>
          </p:cNvPr>
          <p:cNvGrpSpPr/>
          <p:nvPr/>
        </p:nvGrpSpPr>
        <p:grpSpPr>
          <a:xfrm>
            <a:off x="7853161" y="3866886"/>
            <a:ext cx="1330157" cy="707177"/>
            <a:chOff x="6120562" y="2781209"/>
            <a:chExt cx="1330157" cy="707177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CBAEAE71-85B4-C846-0326-7801E3151268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0564FF-092E-59EC-53D0-8BE209CE542B}"/>
                </a:ext>
              </a:extLst>
            </p:cNvPr>
            <p:cNvSpPr txBox="1"/>
            <p:nvPr/>
          </p:nvSpPr>
          <p:spPr>
            <a:xfrm>
              <a:off x="6135257" y="2877147"/>
              <a:ext cx="131546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Статистика работы сервисов синтеза речи</a:t>
              </a:r>
            </a:p>
          </p:txBody>
        </p: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B8E3F63-A16B-19EB-870C-00CD6EA3EB79}"/>
              </a:ext>
            </a:extLst>
          </p:cNvPr>
          <p:cNvCxnSpPr>
            <a:stCxn id="30" idx="2"/>
            <a:endCxn id="49" idx="0"/>
          </p:cNvCxnSpPr>
          <p:nvPr/>
        </p:nvCxnSpPr>
        <p:spPr>
          <a:xfrm flipH="1">
            <a:off x="5843688" y="3588374"/>
            <a:ext cx="7347" cy="24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FA3BB93C-8D2A-9D67-62A9-011322B95EEF}"/>
              </a:ext>
            </a:extLst>
          </p:cNvPr>
          <p:cNvCxnSpPr>
            <a:stCxn id="42" idx="2"/>
            <a:endCxn id="53" idx="0"/>
          </p:cNvCxnSpPr>
          <p:nvPr/>
        </p:nvCxnSpPr>
        <p:spPr>
          <a:xfrm>
            <a:off x="7166301" y="3595348"/>
            <a:ext cx="19621" cy="271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E26BC12-CF24-A291-7D9C-02BCB8701BB8}"/>
              </a:ext>
            </a:extLst>
          </p:cNvPr>
          <p:cNvCxnSpPr>
            <a:stCxn id="39" idx="2"/>
            <a:endCxn id="56" idx="0"/>
          </p:cNvCxnSpPr>
          <p:nvPr/>
        </p:nvCxnSpPr>
        <p:spPr>
          <a:xfrm>
            <a:off x="8438314" y="3588374"/>
            <a:ext cx="37995" cy="278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Соединитель: изогнутый 76">
            <a:extLst>
              <a:ext uri="{FF2B5EF4-FFF2-40B4-BE49-F238E27FC236}">
                <a16:creationId xmlns:a16="http://schemas.microsoft.com/office/drawing/2014/main" id="{D5A9C2EB-A6E2-0F19-3E99-95BDF0ADC842}"/>
              </a:ext>
            </a:extLst>
          </p:cNvPr>
          <p:cNvCxnSpPr>
            <a:stCxn id="49" idx="4"/>
            <a:endCxn id="30" idx="1"/>
          </p:cNvCxnSpPr>
          <p:nvPr/>
        </p:nvCxnSpPr>
        <p:spPr>
          <a:xfrm rot="5400000" flipH="1">
            <a:off x="4958213" y="3654430"/>
            <a:ext cx="1191558" cy="579393"/>
          </a:xfrm>
          <a:prstGeom prst="curvedConnector4">
            <a:avLst>
              <a:gd name="adj1" fmla="val -19185"/>
              <a:gd name="adj2" fmla="val 147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70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1366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1061683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13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8519160" cy="384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После начала диалога пользователем (команда пользователя ‘/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’) бот отправляет приветственное сообщение с предложением ввести текст на английском языке.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После ввода пользователем текстового сообщения бот отправляет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запрос 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service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 текстом, введенным пользователем, в качестве параметра. (вид запроса: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://{адрес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service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локальной сети}:7000/?{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текст+сообщения+пользователя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})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Передаваемый в ответ аудиофайл в формате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wav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отправляется пользователю как аудиосообщение.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возникновении ошибки синтеза речи на любом этапе или некорректном тексте исходного сообщения, пользователь информируется ответным сообщением об возникновении ошибки.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вводе команды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 или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latency_test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{Количество параллельных пользователей} {время теста в секундах} ’ пользователем, чей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 включен в список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разработчиков, пользователю отправляется сообщение об ошибке.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вводе команды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 пользователем, чей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включен в список разработчиков, отправляется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запрос 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service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вида: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http://{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адрес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Dispatcher service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локальной сети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}:7000/analytics.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8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1366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1061683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14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8519160" cy="345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Передаваемый в качестве ответа словарь в формате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со статистикой синтеза речи, представляется в виде текста и изображений и отправляется пользователю в виде текстовых сообщений и картинок соответственно.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После ввода команды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latency_test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{Количество параллельных пользователей} {время теста в секундах} ’ Бот выполняет в течение заданного времени нагрузочное тестирование с заданным количеством пользователей.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Нагрузочное тестирование выполняется параллельными ‘пользователями’ (параллельно работающими функциями), каждый из которых делает один запрос в секунду. Каждый запрос имеет небольшую стандартную длину и некоторый шум для избежания получения результата из кэшированных данных.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Измеренные во время нагрузочного тестирования характеристики отправляются пользователю, который ввел соответствующую команду, в сообщения с текстом и изображения с графиком.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Отчет о нагрузочном тестировании включает в себя характеристики длительности выполнения запроса.</a:t>
            </a:r>
          </a:p>
        </p:txBody>
      </p:sp>
    </p:spTree>
    <p:extLst>
      <p:ext uri="{BB962C8B-B14F-4D97-AF65-F5344CB8AC3E}">
        <p14:creationId xmlns:p14="http://schemas.microsoft.com/office/powerpoint/2010/main" val="31307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редств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реализации  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85552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73056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15</a:t>
            </a:fld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E6E418-1D80-51C9-8EDF-1874489F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8" y="1678705"/>
            <a:ext cx="944805" cy="7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54A0C-38FD-D07E-240D-A3E17C07EA07}"/>
              </a:ext>
            </a:extLst>
          </p:cNvPr>
          <p:cNvSpPr txBox="1"/>
          <p:nvPr/>
        </p:nvSpPr>
        <p:spPr>
          <a:xfrm>
            <a:off x="202249" y="1078000"/>
            <a:ext cx="36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Язык</a:t>
            </a:r>
            <a:r>
              <a:rPr lang="en-US" dirty="0"/>
              <a:t> </a:t>
            </a:r>
            <a:r>
              <a:rPr lang="ru-RU" dirty="0"/>
              <a:t>программирования</a:t>
            </a:r>
            <a:r>
              <a:rPr lang="en-US" dirty="0"/>
              <a:t>: </a:t>
            </a:r>
            <a:r>
              <a:rPr lang="en-US" b="1" dirty="0"/>
              <a:t>Python 3.6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602D5-26ED-04CB-897C-66A047614614}"/>
              </a:ext>
            </a:extLst>
          </p:cNvPr>
          <p:cNvSpPr txBox="1"/>
          <p:nvPr/>
        </p:nvSpPr>
        <p:spPr>
          <a:xfrm>
            <a:off x="1299530" y="1880618"/>
            <a:ext cx="36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Фреймворк </a:t>
            </a:r>
            <a:r>
              <a:rPr lang="en-US" dirty="0"/>
              <a:t>http </a:t>
            </a:r>
            <a:r>
              <a:rPr lang="ru-RU" dirty="0"/>
              <a:t>сервиса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B59A-DC15-1E6F-7CF7-DBCCD8B2FBF9}"/>
              </a:ext>
            </a:extLst>
          </p:cNvPr>
          <p:cNvSpPr txBox="1"/>
          <p:nvPr/>
        </p:nvSpPr>
        <p:spPr>
          <a:xfrm>
            <a:off x="1322388" y="3036288"/>
            <a:ext cx="312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Framework </a:t>
            </a:r>
            <a:r>
              <a:rPr lang="ru-RU" dirty="0"/>
              <a:t>для </a:t>
            </a:r>
            <a:r>
              <a:rPr lang="en-US" dirty="0"/>
              <a:t>Telegram API</a:t>
            </a:r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0BD2D4-A3DF-CA92-E893-9EEAC353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9" y="2742787"/>
            <a:ext cx="944805" cy="9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81C3BC8-3B76-E445-19EE-9269F6A4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4" y="3745443"/>
            <a:ext cx="1444514" cy="12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0C9AF7-67EF-7A69-1EDA-62CD831DC936}"/>
              </a:ext>
            </a:extLst>
          </p:cNvPr>
          <p:cNvSpPr txBox="1"/>
          <p:nvPr/>
        </p:nvSpPr>
        <p:spPr>
          <a:xfrm>
            <a:off x="1581471" y="4134669"/>
            <a:ext cx="312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микросервисов в контейнерах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558AFC2-261B-847B-02EB-D230AE3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70240"/>
            <a:ext cx="2042159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272DFD-0C03-9E64-71C6-AC74EFB56EFE}"/>
              </a:ext>
            </a:extLst>
          </p:cNvPr>
          <p:cNvSpPr txBox="1"/>
          <p:nvPr/>
        </p:nvSpPr>
        <p:spPr>
          <a:xfrm>
            <a:off x="6614159" y="1762105"/>
            <a:ext cx="36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Развертывание проекта</a:t>
            </a:r>
          </a:p>
        </p:txBody>
      </p:sp>
      <p:pic>
        <p:nvPicPr>
          <p:cNvPr id="4106" name="Picture 10" descr="Getting back to quality assurance, Locust is an easy-to-use, distributed lo...">
            <a:extLst>
              <a:ext uri="{FF2B5EF4-FFF2-40B4-BE49-F238E27FC236}">
                <a16:creationId xmlns:a16="http://schemas.microsoft.com/office/drawing/2014/main" id="{3A2E35B9-D989-2360-2668-4B29E8F5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2" y="2548553"/>
            <a:ext cx="2042160" cy="7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E367BB-D466-8DC5-C089-CF26F5C45E93}"/>
              </a:ext>
            </a:extLst>
          </p:cNvPr>
          <p:cNvSpPr txBox="1"/>
          <p:nvPr/>
        </p:nvSpPr>
        <p:spPr>
          <a:xfrm>
            <a:off x="6614158" y="2647101"/>
            <a:ext cx="36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Framework </a:t>
            </a:r>
            <a:r>
              <a:rPr lang="ru-RU" dirty="0"/>
              <a:t>для нагрузочного тестирования</a:t>
            </a:r>
          </a:p>
        </p:txBody>
      </p:sp>
      <p:pic>
        <p:nvPicPr>
          <p:cNvPr id="4108" name="Picture 12" descr="Transfer Learning with Pytorch.">
            <a:extLst>
              <a:ext uri="{FF2B5EF4-FFF2-40B4-BE49-F238E27FC236}">
                <a16:creationId xmlns:a16="http://schemas.microsoft.com/office/drawing/2014/main" id="{ADA5E5F6-CBD9-871B-08FE-DB1E6BDF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2" y="3268869"/>
            <a:ext cx="1997711" cy="147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3CC466-BDE0-5425-6C3C-A8C602561215}"/>
              </a:ext>
            </a:extLst>
          </p:cNvPr>
          <p:cNvSpPr txBox="1"/>
          <p:nvPr/>
        </p:nvSpPr>
        <p:spPr>
          <a:xfrm>
            <a:off x="6614158" y="3745443"/>
            <a:ext cx="36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Framework </a:t>
            </a:r>
            <a:r>
              <a:rPr lang="ru-RU" dirty="0"/>
              <a:t>для машинного </a:t>
            </a:r>
          </a:p>
          <a:p>
            <a:r>
              <a:rPr lang="ru-RU" dirty="0"/>
              <a:t>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404852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Реализация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85552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73056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16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95DB49-BFD4-1CF5-CF1B-D4F8137A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1" y="1760223"/>
            <a:ext cx="3032465" cy="2884840"/>
          </a:xfrm>
          <a:prstGeom prst="rect">
            <a:avLst/>
          </a:prstGeom>
        </p:spPr>
      </p:pic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89CFD32C-7212-9328-FECA-A808FBD7D756}"/>
              </a:ext>
            </a:extLst>
          </p:cNvPr>
          <p:cNvSpPr/>
          <p:nvPr/>
        </p:nvSpPr>
        <p:spPr>
          <a:xfrm>
            <a:off x="1539535" y="1760223"/>
            <a:ext cx="228305" cy="868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CB4BC-9A24-BFDE-DDBC-33252CCE7E9E}"/>
              </a:ext>
            </a:extLst>
          </p:cNvPr>
          <p:cNvSpPr txBox="1"/>
          <p:nvPr/>
        </p:nvSpPr>
        <p:spPr>
          <a:xfrm>
            <a:off x="1767840" y="1932951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Open-source code Fastpitch</a:t>
            </a:r>
            <a:endParaRPr lang="ru-RU" dirty="0"/>
          </a:p>
        </p:txBody>
      </p:sp>
      <p:sp>
        <p:nvSpPr>
          <p:cNvPr id="25" name="Google Shape;62;p14">
            <a:extLst>
              <a:ext uri="{FF2B5EF4-FFF2-40B4-BE49-F238E27FC236}">
                <a16:creationId xmlns:a16="http://schemas.microsoft.com/office/drawing/2014/main" id="{338FC1AB-D6A5-198C-5397-E8C2D4355B8E}"/>
              </a:ext>
            </a:extLst>
          </p:cNvPr>
          <p:cNvSpPr txBox="1"/>
          <p:nvPr/>
        </p:nvSpPr>
        <p:spPr>
          <a:xfrm>
            <a:off x="430500" y="1118240"/>
            <a:ext cx="312804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Acoustic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87A205-922A-0351-2E36-95BFCD3D040A}"/>
              </a:ext>
            </a:extLst>
          </p:cNvPr>
          <p:cNvSpPr txBox="1"/>
          <p:nvPr/>
        </p:nvSpPr>
        <p:spPr>
          <a:xfrm>
            <a:off x="1599246" y="4051325"/>
            <a:ext cx="179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Загрузка модели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C3939-E11D-7F7C-65F8-4F41434A18C6}"/>
              </a:ext>
            </a:extLst>
          </p:cNvPr>
          <p:cNvSpPr txBox="1"/>
          <p:nvPr/>
        </p:nvSpPr>
        <p:spPr>
          <a:xfrm>
            <a:off x="1451132" y="3779331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Представление обученной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C27FF-5D6B-C6DE-68D4-A61B28FF3B60}"/>
              </a:ext>
            </a:extLst>
          </p:cNvPr>
          <p:cNvSpPr txBox="1"/>
          <p:nvPr/>
        </p:nvSpPr>
        <p:spPr>
          <a:xfrm>
            <a:off x="1599246" y="4337286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Использованные библиотеки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BA721-9E34-CC76-D283-15B49A93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43" y="4741252"/>
            <a:ext cx="2103198" cy="2291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3AE722-5FE0-2292-59D8-A8105EC957BC}"/>
              </a:ext>
            </a:extLst>
          </p:cNvPr>
          <p:cNvSpPr txBox="1"/>
          <p:nvPr/>
        </p:nvSpPr>
        <p:spPr>
          <a:xfrm>
            <a:off x="2360280" y="4690318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Обученная модель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2668B-F2D3-2652-B368-42500BD6B5AB}"/>
              </a:ext>
            </a:extLst>
          </p:cNvPr>
          <p:cNvSpPr txBox="1"/>
          <p:nvPr/>
        </p:nvSpPr>
        <p:spPr>
          <a:xfrm>
            <a:off x="1431126" y="3473175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взаимодействия с сервисом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0E7347-1A97-4B34-5142-C22D81230C77}"/>
              </a:ext>
            </a:extLst>
          </p:cNvPr>
          <p:cNvSpPr txBox="1"/>
          <p:nvPr/>
        </p:nvSpPr>
        <p:spPr>
          <a:xfrm>
            <a:off x="1431127" y="2923964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запуска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665520-3907-1362-27AF-231B33FFEE3B}"/>
              </a:ext>
            </a:extLst>
          </p:cNvPr>
          <p:cNvSpPr txBox="1"/>
          <p:nvPr/>
        </p:nvSpPr>
        <p:spPr>
          <a:xfrm>
            <a:off x="1407669" y="2648809"/>
            <a:ext cx="367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для </a:t>
            </a:r>
            <a:r>
              <a:rPr lang="en-US" dirty="0"/>
              <a:t>Docker 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A30151-1CFC-CE98-F06E-87CB04674BBE}"/>
              </a:ext>
            </a:extLst>
          </p:cNvPr>
          <p:cNvSpPr txBox="1"/>
          <p:nvPr/>
        </p:nvSpPr>
        <p:spPr>
          <a:xfrm>
            <a:off x="1431127" y="3226211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</a:t>
            </a:r>
            <a:r>
              <a:rPr lang="en-US" dirty="0"/>
              <a:t>http </a:t>
            </a:r>
            <a:r>
              <a:rPr lang="ru-RU" dirty="0"/>
              <a:t>сервиса</a:t>
            </a:r>
          </a:p>
        </p:txBody>
      </p:sp>
      <p:sp>
        <p:nvSpPr>
          <p:cNvPr id="36" name="Google Shape;62;p14">
            <a:extLst>
              <a:ext uri="{FF2B5EF4-FFF2-40B4-BE49-F238E27FC236}">
                <a16:creationId xmlns:a16="http://schemas.microsoft.com/office/drawing/2014/main" id="{E85B73A8-4B3B-2C0B-A341-D30C4ABEB6D9}"/>
              </a:ext>
            </a:extLst>
          </p:cNvPr>
          <p:cNvSpPr txBox="1"/>
          <p:nvPr/>
        </p:nvSpPr>
        <p:spPr>
          <a:xfrm>
            <a:off x="4902346" y="1122038"/>
            <a:ext cx="42809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55334A-CB21-CDE5-1050-479B7CDC8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297" y="1674079"/>
            <a:ext cx="2657960" cy="23473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CF9E81-0740-75A0-9EFF-2123A1AAFF62}"/>
              </a:ext>
            </a:extLst>
          </p:cNvPr>
          <p:cNvSpPr txBox="1"/>
          <p:nvPr/>
        </p:nvSpPr>
        <p:spPr>
          <a:xfrm>
            <a:off x="6143870" y="2038053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запуска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153020-4794-F15A-084D-03AEA0A909F9}"/>
              </a:ext>
            </a:extLst>
          </p:cNvPr>
          <p:cNvSpPr txBox="1"/>
          <p:nvPr/>
        </p:nvSpPr>
        <p:spPr>
          <a:xfrm>
            <a:off x="6143870" y="1745611"/>
            <a:ext cx="367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для </a:t>
            </a:r>
            <a:r>
              <a:rPr lang="en-US" dirty="0"/>
              <a:t>Docker 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8B0FA4-1964-F748-33E3-D5B65302C3ED}"/>
              </a:ext>
            </a:extLst>
          </p:cNvPr>
          <p:cNvSpPr txBox="1"/>
          <p:nvPr/>
        </p:nvSpPr>
        <p:spPr>
          <a:xfrm>
            <a:off x="6141661" y="2664578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бота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C31700-27EC-4022-E901-E6F99E120984}"/>
              </a:ext>
            </a:extLst>
          </p:cNvPr>
          <p:cNvSpPr txBox="1"/>
          <p:nvPr/>
        </p:nvSpPr>
        <p:spPr>
          <a:xfrm>
            <a:off x="6138050" y="2367404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Обработка команд разработчиков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DB69FF-D70B-ED8B-CD88-23655C39F669}"/>
              </a:ext>
            </a:extLst>
          </p:cNvPr>
          <p:cNvSpPr txBox="1"/>
          <p:nvPr/>
        </p:nvSpPr>
        <p:spPr>
          <a:xfrm>
            <a:off x="6143870" y="3001583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Использованные библиотеки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37DFF7-BB14-7CC0-6971-77498D00ABBC}"/>
              </a:ext>
            </a:extLst>
          </p:cNvPr>
          <p:cNvSpPr txBox="1"/>
          <p:nvPr/>
        </p:nvSpPr>
        <p:spPr>
          <a:xfrm>
            <a:off x="6138050" y="3338512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Состояния пользователя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E0F95A-BF75-79F9-F50A-69EC38871B10}"/>
              </a:ext>
            </a:extLst>
          </p:cNvPr>
          <p:cNvSpPr txBox="1"/>
          <p:nvPr/>
        </p:nvSpPr>
        <p:spPr>
          <a:xfrm>
            <a:off x="6138050" y="3701756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Тексты сообщений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37FAAF-A869-CA03-2465-F814D943A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880" y="4140705"/>
            <a:ext cx="2371429" cy="3047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D31E252-AF5D-CFB2-3292-6E2585E0622C}"/>
              </a:ext>
            </a:extLst>
          </p:cNvPr>
          <p:cNvSpPr txBox="1"/>
          <p:nvPr/>
        </p:nvSpPr>
        <p:spPr>
          <a:xfrm>
            <a:off x="7052309" y="4069155"/>
            <a:ext cx="232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Токен бота и </a:t>
            </a:r>
            <a:r>
              <a:rPr lang="en-US" dirty="0"/>
              <a:t>id </a:t>
            </a:r>
            <a:r>
              <a:rPr lang="ru-RU" dirty="0"/>
              <a:t>разработчиков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E426F3-8314-0514-EF4A-3C546012142F}"/>
              </a:ext>
            </a:extLst>
          </p:cNvPr>
          <p:cNvSpPr txBox="1"/>
          <p:nvPr/>
        </p:nvSpPr>
        <p:spPr>
          <a:xfrm>
            <a:off x="6909900" y="4613949"/>
            <a:ext cx="232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</a:t>
            </a:r>
            <a:r>
              <a:rPr lang="en-US" dirty="0"/>
              <a:t>Docker-Compose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9E0BF2C-43BE-6105-0F88-C3494DDAD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690" y="4657467"/>
            <a:ext cx="2428571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2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Метрики сервиса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85552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73056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17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09AEC-CC76-081C-45ED-02F1E315542B}"/>
              </a:ext>
            </a:extLst>
          </p:cNvPr>
          <p:cNvSpPr txBox="1"/>
          <p:nvPr/>
        </p:nvSpPr>
        <p:spPr>
          <a:xfrm>
            <a:off x="445576" y="3703914"/>
            <a:ext cx="291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RTS = </a:t>
            </a:r>
            <a:r>
              <a:rPr lang="en-US" sz="2000" b="1" dirty="0"/>
              <a:t>4.5</a:t>
            </a:r>
            <a:endParaRPr lang="ru-RU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A6C34C-FEA6-7941-B1ED-96EFB269F90D}"/>
              </a:ext>
            </a:extLst>
          </p:cNvPr>
          <p:cNvSpPr txBox="1"/>
          <p:nvPr/>
        </p:nvSpPr>
        <p:spPr>
          <a:xfrm>
            <a:off x="445576" y="2986060"/>
            <a:ext cx="8474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YS Text"/>
              </a:rPr>
              <a:t>MOS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 = 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3.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YS Text"/>
              </a:rPr>
              <a:t>6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8</a:t>
            </a:r>
            <a:r>
              <a:rPr lang="en-US" sz="2000" dirty="0">
                <a:solidFill>
                  <a:srgbClr val="333333"/>
                </a:solidFill>
                <a:latin typeface="YS Text"/>
              </a:rPr>
              <a:t>,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при 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MOS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оригинальных записей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 4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 (Оценивалось на </a:t>
            </a:r>
            <a:r>
              <a:rPr lang="ru-RU" dirty="0" err="1">
                <a:solidFill>
                  <a:srgbClr val="333333"/>
                </a:solidFill>
                <a:latin typeface="YS Text"/>
              </a:rPr>
              <a:t>Яндекс.Толока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)  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17E1D-D9B9-C79C-4169-CF3CB5F9013C}"/>
              </a:ext>
            </a:extLst>
          </p:cNvPr>
          <p:cNvSpPr txBox="1"/>
          <p:nvPr/>
        </p:nvSpPr>
        <p:spPr>
          <a:xfrm>
            <a:off x="445576" y="1206491"/>
            <a:ext cx="6886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solidFill>
                  <a:schemeClr val="tx1"/>
                </a:solidFill>
                <a:effectLst/>
                <a:latin typeface="YS Text"/>
              </a:rPr>
              <a:t>MOS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 (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mean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opinion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score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)</a:t>
            </a:r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 – 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усредненная оценка естественности речи, выданная асессорами для синтезированных аудио по шкале от 1 до 5. Единица означает совсем неправдоподобное звучание, а пятерка — речь, неотличимую от человеческой.</a:t>
            </a:r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AB8E45-D376-2E7D-BA12-DA7268A241E2}"/>
              </a:ext>
            </a:extLst>
          </p:cNvPr>
          <p:cNvSpPr txBox="1"/>
          <p:nvPr/>
        </p:nvSpPr>
        <p:spPr>
          <a:xfrm>
            <a:off x="445576" y="2143109"/>
            <a:ext cx="7002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RTF </a:t>
            </a:r>
            <a:r>
              <a:rPr lang="en-US" i="0" dirty="0">
                <a:solidFill>
                  <a:schemeClr val="tx1"/>
                </a:solidFill>
                <a:effectLst/>
                <a:latin typeface="YS Text"/>
              </a:rPr>
              <a:t>(Real Time Factor) — </a:t>
            </a:r>
            <a:r>
              <a:rPr lang="ru-RU" i="0" dirty="0">
                <a:solidFill>
                  <a:schemeClr val="tx1"/>
                </a:solidFill>
                <a:effectLst/>
                <a:latin typeface="YS Text"/>
              </a:rPr>
              <a:t>какую 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долю длительности аудио занимает синтез этого аудио; </a:t>
            </a:r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RTS = 1 / </a:t>
            </a:r>
            <a:r>
              <a:rPr lang="en-US" i="0" dirty="0">
                <a:solidFill>
                  <a:schemeClr val="tx1"/>
                </a:solidFill>
                <a:effectLst/>
                <a:latin typeface="YS Text"/>
              </a:rPr>
              <a:t>RTF (Real Time Speed) — </a:t>
            </a:r>
            <a:r>
              <a:rPr lang="ru-RU" i="0" dirty="0">
                <a:solidFill>
                  <a:schemeClr val="tx1"/>
                </a:solidFill>
                <a:effectLst/>
                <a:latin typeface="YS Text"/>
              </a:rPr>
              <a:t>насколько 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синтез "быстрее"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риалтайма</a:t>
            </a:r>
            <a:r>
              <a:rPr lang="en-US" dirty="0">
                <a:solidFill>
                  <a:schemeClr val="tx1"/>
                </a:solidFill>
                <a:latin typeface="YS Text"/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Результаты нагрузочного тестирования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1206491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106954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9CE0E9-C940-0040-8B81-D6FD17CD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15" y="1480391"/>
            <a:ext cx="5575118" cy="33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97935" y="247449"/>
            <a:ext cx="5933345" cy="6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3725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19408" y="78443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8678" y="82092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D9308CE-4AB8-3CDF-FC63-7F919F85AC5B}"/>
              </a:ext>
            </a:extLst>
          </p:cNvPr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Демонстрация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5B9801-3A37-04D6-1C5F-7FF49AA6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7" y="1205545"/>
            <a:ext cx="2145030" cy="21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57EC8-9318-2056-E6C0-75C88A2C3C26}"/>
              </a:ext>
            </a:extLst>
          </p:cNvPr>
          <p:cNvSpPr txBox="1"/>
          <p:nvPr/>
        </p:nvSpPr>
        <p:spPr>
          <a:xfrm>
            <a:off x="1881369" y="4052352"/>
            <a:ext cx="257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@StudWorkHSEbot</a:t>
            </a:r>
          </a:p>
        </p:txBody>
      </p:sp>
      <p:pic>
        <p:nvPicPr>
          <p:cNvPr id="512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484B16C3-C7B2-89FC-CF00-94AFBFE9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5" y="3618862"/>
            <a:ext cx="1261104" cy="12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video_2022-05-20_02-33-31">
            <a:hlinkClick r:id="" action="ppaction://media"/>
            <a:extLst>
              <a:ext uri="{FF2B5EF4-FFF2-40B4-BE49-F238E27FC236}">
                <a16:creationId xmlns:a16="http://schemas.microsoft.com/office/drawing/2014/main" id="{6B278113-0828-F679-4BB3-C7E3B9388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39035" y="0"/>
            <a:ext cx="2314575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513BB9-26B8-611A-6FB2-5F99B669D10B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876391"/>
            <a:ext cx="6492300" cy="65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600" b="1" dirty="0" err="1">
                <a:latin typeface="Roboto"/>
                <a:ea typeface="Roboto"/>
                <a:cs typeface="Roboto"/>
                <a:sym typeface="Roboto"/>
              </a:rPr>
              <a:t>интез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речи 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формирование речевого сигнала по текстовому представлению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BF3635B-87E5-C7BC-792A-7968026E8AB5}"/>
              </a:ext>
            </a:extLst>
          </p:cNvPr>
          <p:cNvGrpSpPr/>
          <p:nvPr/>
        </p:nvGrpSpPr>
        <p:grpSpPr>
          <a:xfrm>
            <a:off x="881915" y="3896143"/>
            <a:ext cx="5474280" cy="458888"/>
            <a:chOff x="900683" y="3131505"/>
            <a:chExt cx="5474280" cy="458888"/>
          </a:xfrm>
        </p:grpSpPr>
        <p:sp>
          <p:nvSpPr>
            <p:cNvPr id="10" name="Google Shape;158;p19">
              <a:extLst>
                <a:ext uri="{FF2B5EF4-FFF2-40B4-BE49-F238E27FC236}">
                  <a16:creationId xmlns:a16="http://schemas.microsoft.com/office/drawing/2014/main" id="{41E33A1B-1348-28A1-132F-9D4BFF976951}"/>
                </a:ext>
              </a:extLst>
            </p:cNvPr>
            <p:cNvSpPr txBox="1"/>
            <p:nvPr/>
          </p:nvSpPr>
          <p:spPr>
            <a:xfrm>
              <a:off x="2648767" y="3175318"/>
              <a:ext cx="3726196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latin typeface="Roboto"/>
                  <a:ea typeface="Roboto"/>
                  <a:cs typeface="Roboto"/>
                  <a:sym typeface="Roboto"/>
                </a:rPr>
                <a:t>Параметрический синтез речи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ru-RU" sz="1100" b="0" i="0" dirty="0">
                  <a:solidFill>
                    <a:srgbClr val="111111"/>
                  </a:solidFill>
                  <a:effectLst/>
                  <a:latin typeface="-apple-system"/>
                </a:rPr>
                <a:t>построении вероятностной модели, предсказывающей акустические свойства аудиосигнала</a:t>
              </a:r>
              <a:endPara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81;p19">
              <a:extLst>
                <a:ext uri="{FF2B5EF4-FFF2-40B4-BE49-F238E27FC236}">
                  <a16:creationId xmlns:a16="http://schemas.microsoft.com/office/drawing/2014/main" id="{21FFCFE4-A40E-7996-6495-52EAB08E8D1F}"/>
                </a:ext>
              </a:extLst>
            </p:cNvPr>
            <p:cNvSpPr/>
            <p:nvPr/>
          </p:nvSpPr>
          <p:spPr>
            <a:xfrm>
              <a:off x="900683" y="3168893"/>
              <a:ext cx="1613700" cy="421500"/>
            </a:xfrm>
            <a:prstGeom prst="chevron">
              <a:avLst>
                <a:gd name="adj" fmla="val 50000"/>
              </a:avLst>
            </a:prstGeom>
            <a:solidFill>
              <a:srgbClr val="FFD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;p19">
              <a:extLst>
                <a:ext uri="{FF2B5EF4-FFF2-40B4-BE49-F238E27FC236}">
                  <a16:creationId xmlns:a16="http://schemas.microsoft.com/office/drawing/2014/main" id="{D1E9B8CE-E02F-1951-675D-E850BF941211}"/>
                </a:ext>
              </a:extLst>
            </p:cNvPr>
            <p:cNvSpPr txBox="1"/>
            <p:nvPr/>
          </p:nvSpPr>
          <p:spPr>
            <a:xfrm>
              <a:off x="1336810" y="3131505"/>
              <a:ext cx="8163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1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dirty="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62D89D5-237D-0DFC-0786-49B689346B36}"/>
              </a:ext>
            </a:extLst>
          </p:cNvPr>
          <p:cNvGrpSpPr/>
          <p:nvPr/>
        </p:nvGrpSpPr>
        <p:grpSpPr>
          <a:xfrm>
            <a:off x="881915" y="2457549"/>
            <a:ext cx="4931587" cy="458888"/>
            <a:chOff x="900683" y="3131505"/>
            <a:chExt cx="4931587" cy="458888"/>
          </a:xfrm>
        </p:grpSpPr>
        <p:sp>
          <p:nvSpPr>
            <p:cNvPr id="15" name="Google Shape;158;p19">
              <a:extLst>
                <a:ext uri="{FF2B5EF4-FFF2-40B4-BE49-F238E27FC236}">
                  <a16:creationId xmlns:a16="http://schemas.microsoft.com/office/drawing/2014/main" id="{BFF1DF62-6AE0-F996-C920-124E4A479C3D}"/>
                </a:ext>
              </a:extLst>
            </p:cNvPr>
            <p:cNvSpPr txBox="1"/>
            <p:nvPr/>
          </p:nvSpPr>
          <p:spPr>
            <a:xfrm>
              <a:off x="2648766" y="3175318"/>
              <a:ext cx="3183504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ru-RU" sz="1200" b="1" dirty="0" err="1">
                  <a:latin typeface="Roboto"/>
                  <a:ea typeface="Roboto"/>
                  <a:cs typeface="Roboto"/>
                  <a:sym typeface="Roboto"/>
                </a:rPr>
                <a:t>онкатенативный</a:t>
              </a: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 подход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- “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Склеивание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”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заранее 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за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готовленных частей</a:t>
              </a:r>
              <a:r>
                <a:rPr lang="ru-RU"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81;p19">
              <a:extLst>
                <a:ext uri="{FF2B5EF4-FFF2-40B4-BE49-F238E27FC236}">
                  <a16:creationId xmlns:a16="http://schemas.microsoft.com/office/drawing/2014/main" id="{DAF58DB8-E24B-FFF7-7553-6960893980CE}"/>
                </a:ext>
              </a:extLst>
            </p:cNvPr>
            <p:cNvSpPr/>
            <p:nvPr/>
          </p:nvSpPr>
          <p:spPr>
            <a:xfrm>
              <a:off x="900683" y="3168893"/>
              <a:ext cx="1613700" cy="421500"/>
            </a:xfrm>
            <a:prstGeom prst="chevron">
              <a:avLst>
                <a:gd name="adj" fmla="val 50000"/>
              </a:avLst>
            </a:prstGeom>
            <a:solidFill>
              <a:srgbClr val="FFD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2;p19">
              <a:extLst>
                <a:ext uri="{FF2B5EF4-FFF2-40B4-BE49-F238E27FC236}">
                  <a16:creationId xmlns:a16="http://schemas.microsoft.com/office/drawing/2014/main" id="{EA95CFFA-A183-44BE-88BE-A9DBE227F5D0}"/>
                </a:ext>
              </a:extLst>
            </p:cNvPr>
            <p:cNvSpPr txBox="1"/>
            <p:nvPr/>
          </p:nvSpPr>
          <p:spPr>
            <a:xfrm>
              <a:off x="1336810" y="3131505"/>
              <a:ext cx="8163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1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dirty="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49B3F8F-4234-6408-731E-B6DE9814A3EC}"/>
              </a:ext>
            </a:extLst>
          </p:cNvPr>
          <p:cNvGrpSpPr/>
          <p:nvPr/>
        </p:nvGrpSpPr>
        <p:grpSpPr>
          <a:xfrm>
            <a:off x="6259305" y="1657438"/>
            <a:ext cx="2425925" cy="273900"/>
            <a:chOff x="1301175" y="1361550"/>
            <a:chExt cx="2425925" cy="273900"/>
          </a:xfrm>
        </p:grpSpPr>
        <p:cxnSp>
          <p:nvCxnSpPr>
            <p:cNvPr id="24" name="Google Shape;88;p16">
              <a:extLst>
                <a:ext uri="{FF2B5EF4-FFF2-40B4-BE49-F238E27FC236}">
                  <a16:creationId xmlns:a16="http://schemas.microsoft.com/office/drawing/2014/main" id="{CE20E4BD-A44F-21EB-D2BA-A89B55D87CA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2;p16">
              <a:extLst>
                <a:ext uri="{FF2B5EF4-FFF2-40B4-BE49-F238E27FC236}">
                  <a16:creationId xmlns:a16="http://schemas.microsoft.com/office/drawing/2014/main" id="{86BF4479-4DE6-6FB7-DC4C-CFD6FEFCDC6C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Высокое качество речи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08E6D9C-1F43-86DF-BBBF-EA0C6C92E624}"/>
              </a:ext>
            </a:extLst>
          </p:cNvPr>
          <p:cNvGrpSpPr/>
          <p:nvPr/>
        </p:nvGrpSpPr>
        <p:grpSpPr>
          <a:xfrm>
            <a:off x="6259305" y="1969019"/>
            <a:ext cx="2425925" cy="273900"/>
            <a:chOff x="1301175" y="1361550"/>
            <a:chExt cx="2425925" cy="273900"/>
          </a:xfrm>
        </p:grpSpPr>
        <p:cxnSp>
          <p:nvCxnSpPr>
            <p:cNvPr id="27" name="Google Shape;88;p16">
              <a:extLst>
                <a:ext uri="{FF2B5EF4-FFF2-40B4-BE49-F238E27FC236}">
                  <a16:creationId xmlns:a16="http://schemas.microsoft.com/office/drawing/2014/main" id="{FAA21E71-55CA-2998-063F-7026C78025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92;p16">
              <a:extLst>
                <a:ext uri="{FF2B5EF4-FFF2-40B4-BE49-F238E27FC236}">
                  <a16:creationId xmlns:a16="http://schemas.microsoft.com/office/drawing/2014/main" id="{D68C29D9-6698-56E0-E63F-1F2215A94D30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Низкая вариативность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96670A4-6062-CE0A-E73F-79E0BCEF0DFE}"/>
              </a:ext>
            </a:extLst>
          </p:cNvPr>
          <p:cNvGrpSpPr/>
          <p:nvPr/>
        </p:nvGrpSpPr>
        <p:grpSpPr>
          <a:xfrm>
            <a:off x="6274173" y="2283290"/>
            <a:ext cx="2425925" cy="273900"/>
            <a:chOff x="1301175" y="1361550"/>
            <a:chExt cx="2425925" cy="273900"/>
          </a:xfrm>
        </p:grpSpPr>
        <p:cxnSp>
          <p:nvCxnSpPr>
            <p:cNvPr id="30" name="Google Shape;88;p16">
              <a:extLst>
                <a:ext uri="{FF2B5EF4-FFF2-40B4-BE49-F238E27FC236}">
                  <a16:creationId xmlns:a16="http://schemas.microsoft.com/office/drawing/2014/main" id="{794B3AD9-F32E-CECB-31FF-A60EB040FCC3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92;p16">
              <a:extLst>
                <a:ext uri="{FF2B5EF4-FFF2-40B4-BE49-F238E27FC236}">
                  <a16:creationId xmlns:a16="http://schemas.microsoft.com/office/drawing/2014/main" id="{E8CE105B-C52C-E9A9-7B64-7AC0E015899D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Большой объем данны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х для обучения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57EB238-DD0F-3150-A8E4-D0CD35A7CC84}"/>
              </a:ext>
            </a:extLst>
          </p:cNvPr>
          <p:cNvGrpSpPr/>
          <p:nvPr/>
        </p:nvGrpSpPr>
        <p:grpSpPr>
          <a:xfrm>
            <a:off x="6335342" y="3520280"/>
            <a:ext cx="2441912" cy="273900"/>
            <a:chOff x="1301175" y="1357371"/>
            <a:chExt cx="2441912" cy="273900"/>
          </a:xfrm>
        </p:grpSpPr>
        <p:cxnSp>
          <p:nvCxnSpPr>
            <p:cNvPr id="41" name="Google Shape;88;p16">
              <a:extLst>
                <a:ext uri="{FF2B5EF4-FFF2-40B4-BE49-F238E27FC236}">
                  <a16:creationId xmlns:a16="http://schemas.microsoft.com/office/drawing/2014/main" id="{7E9323E6-C4A5-6AD0-EB68-47058224EEB6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92;p16">
              <a:extLst>
                <a:ext uri="{FF2B5EF4-FFF2-40B4-BE49-F238E27FC236}">
                  <a16:creationId xmlns:a16="http://schemas.microsoft.com/office/drawing/2014/main" id="{F06592A5-F4AB-B127-1DAE-F0D28E579F25}"/>
                </a:ext>
              </a:extLst>
            </p:cNvPr>
            <p:cNvSpPr txBox="1"/>
            <p:nvPr/>
          </p:nvSpPr>
          <p:spPr>
            <a:xfrm>
              <a:off x="1729787" y="1357371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Высокое качество речи с развитием технологий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A2F1F5D-8D87-8663-05ED-864D43C6B498}"/>
              </a:ext>
            </a:extLst>
          </p:cNvPr>
          <p:cNvGrpSpPr/>
          <p:nvPr/>
        </p:nvGrpSpPr>
        <p:grpSpPr>
          <a:xfrm>
            <a:off x="6351329" y="4020026"/>
            <a:ext cx="2425925" cy="273900"/>
            <a:chOff x="1301175" y="1361550"/>
            <a:chExt cx="2425925" cy="273900"/>
          </a:xfrm>
        </p:grpSpPr>
        <p:cxnSp>
          <p:nvCxnSpPr>
            <p:cNvPr id="39" name="Google Shape;88;p16">
              <a:extLst>
                <a:ext uri="{FF2B5EF4-FFF2-40B4-BE49-F238E27FC236}">
                  <a16:creationId xmlns:a16="http://schemas.microsoft.com/office/drawing/2014/main" id="{ECC7BE5A-9A8B-C16E-EEE2-39C892CFC9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92;p16">
              <a:extLst>
                <a:ext uri="{FF2B5EF4-FFF2-40B4-BE49-F238E27FC236}">
                  <a16:creationId xmlns:a16="http://schemas.microsoft.com/office/drawing/2014/main" id="{DCEDEBAA-8E5F-F162-F5E5-26D529408910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Большее разнообразие в интонациях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D186229-C112-D9F6-CB49-CFEB2A73505C}"/>
              </a:ext>
            </a:extLst>
          </p:cNvPr>
          <p:cNvGrpSpPr/>
          <p:nvPr/>
        </p:nvGrpSpPr>
        <p:grpSpPr>
          <a:xfrm>
            <a:off x="6351329" y="4493472"/>
            <a:ext cx="2653991" cy="273900"/>
            <a:chOff x="1301175" y="1361550"/>
            <a:chExt cx="2653991" cy="273900"/>
          </a:xfrm>
        </p:grpSpPr>
        <p:cxnSp>
          <p:nvCxnSpPr>
            <p:cNvPr id="37" name="Google Shape;88;p16">
              <a:extLst>
                <a:ext uri="{FF2B5EF4-FFF2-40B4-BE49-F238E27FC236}">
                  <a16:creationId xmlns:a16="http://schemas.microsoft.com/office/drawing/2014/main" id="{A1C08F4D-8BFF-926A-C1E2-4F3717ADD94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92;p16">
              <a:extLst>
                <a:ext uri="{FF2B5EF4-FFF2-40B4-BE49-F238E27FC236}">
                  <a16:creationId xmlns:a16="http://schemas.microsoft.com/office/drawing/2014/main" id="{495FC067-A101-01EB-5C29-DD1738499406}"/>
                </a:ext>
              </a:extLst>
            </p:cNvPr>
            <p:cNvSpPr txBox="1"/>
            <p:nvPr/>
          </p:nvSpPr>
          <p:spPr>
            <a:xfrm>
              <a:off x="1713800" y="1361550"/>
              <a:ext cx="224136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Необходим меньший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объем данны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х для обучения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416CE6B-DCDF-408E-A68C-3E2DC57023B3}"/>
              </a:ext>
            </a:extLst>
          </p:cNvPr>
          <p:cNvGrpSpPr/>
          <p:nvPr/>
        </p:nvGrpSpPr>
        <p:grpSpPr>
          <a:xfrm>
            <a:off x="6274173" y="2740039"/>
            <a:ext cx="2425925" cy="286646"/>
            <a:chOff x="1301175" y="1361550"/>
            <a:chExt cx="2425925" cy="273900"/>
          </a:xfrm>
        </p:grpSpPr>
        <p:cxnSp>
          <p:nvCxnSpPr>
            <p:cNvPr id="44" name="Google Shape;88;p16">
              <a:extLst>
                <a:ext uri="{FF2B5EF4-FFF2-40B4-BE49-F238E27FC236}">
                  <a16:creationId xmlns:a16="http://schemas.microsoft.com/office/drawing/2014/main" id="{4999786F-177A-DB3C-A927-4B268F5CF36A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92;p16">
              <a:extLst>
                <a:ext uri="{FF2B5EF4-FFF2-40B4-BE49-F238E27FC236}">
                  <a16:creationId xmlns:a16="http://schemas.microsoft.com/office/drawing/2014/main" id="{B0966227-DC0E-83DF-351F-F09DD8628F9A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Речь монотонна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01056" y="1565004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Подходы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97935" y="163629"/>
            <a:ext cx="5933345" cy="6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3725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19408" y="78443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358" y="11114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D9308CE-4AB8-3CDF-FC63-7F919F85AC5B}"/>
              </a:ext>
            </a:extLst>
          </p:cNvPr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Выводы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528E6-9297-FF79-15AD-C0424048E093}"/>
              </a:ext>
            </a:extLst>
          </p:cNvPr>
          <p:cNvSpPr txBox="1"/>
          <p:nvPr/>
        </p:nvSpPr>
        <p:spPr>
          <a:xfrm>
            <a:off x="569957" y="1478280"/>
            <a:ext cx="76215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Подход параметрического синтеза речи с композицией моделей </a:t>
            </a:r>
            <a:r>
              <a:rPr lang="en-US" dirty="0" err="1"/>
              <a:t>NeMo</a:t>
            </a:r>
            <a:r>
              <a:rPr lang="en-US" dirty="0"/>
              <a:t>, Fastpitch </a:t>
            </a:r>
            <a:r>
              <a:rPr lang="ru-RU" dirty="0"/>
              <a:t>и </a:t>
            </a:r>
            <a:r>
              <a:rPr lang="en-US" dirty="0"/>
              <a:t>HiFi GAN</a:t>
            </a:r>
            <a:r>
              <a:rPr lang="ru-RU" dirty="0"/>
              <a:t> дает хорошее качество и высокую скорость речи.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Реализуемый в данном проекте сервис при дальнейшей доработке (дополнительном обучении и дополнении другими моделями) может использоваться в коммерческих системах.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Реализуемые сервисы, включая сервисы взаимодействия с </a:t>
            </a:r>
            <a:r>
              <a:rPr lang="en-US" dirty="0"/>
              <a:t>Telegram API</a:t>
            </a:r>
            <a:r>
              <a:rPr lang="ru-RU" dirty="0"/>
              <a:t> выдерживают достаточную для </a:t>
            </a:r>
            <a:r>
              <a:rPr lang="en-US" dirty="0"/>
              <a:t>MVP </a:t>
            </a:r>
            <a:r>
              <a:rPr lang="ru-RU" dirty="0"/>
              <a:t>нагрузку при параллельных запросах пользователей.</a:t>
            </a:r>
          </a:p>
          <a:p>
            <a:endParaRPr lang="ru-RU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B94306-613C-00F7-26C4-79D3BF8A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54" y="3725049"/>
            <a:ext cx="1367133" cy="136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F-FFCE-C250-B8C8-C98FD56E1CB4}"/>
              </a:ext>
            </a:extLst>
          </p:cNvPr>
          <p:cNvSpPr txBox="1"/>
          <p:nvPr/>
        </p:nvSpPr>
        <p:spPr>
          <a:xfrm>
            <a:off x="3502409" y="4679408"/>
            <a:ext cx="257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@StudWorkHSEbot</a:t>
            </a:r>
          </a:p>
        </p:txBody>
      </p:sp>
      <p:pic>
        <p:nvPicPr>
          <p:cNvPr id="1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32F599C3-BD12-DADC-E20A-00E9F2F7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28" y="3572497"/>
            <a:ext cx="998220" cy="99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88D81C-9A77-24ED-BD25-21D2CC69888C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74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97935" y="163629"/>
            <a:ext cx="5933345" cy="6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3725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19408" y="78443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15" y="4554492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D9308CE-4AB8-3CDF-FC63-7F919F85AC5B}"/>
              </a:ext>
            </a:extLst>
          </p:cNvPr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Список источников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B94306-613C-00F7-26C4-79D3BF8A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61" y="40153"/>
            <a:ext cx="1018182" cy="10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F-FFCE-C250-B8C8-C98FD56E1CB4}"/>
              </a:ext>
            </a:extLst>
          </p:cNvPr>
          <p:cNvSpPr txBox="1"/>
          <p:nvPr/>
        </p:nvSpPr>
        <p:spPr>
          <a:xfrm>
            <a:off x="4805610" y="338809"/>
            <a:ext cx="257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@StudWorkHSEbot</a:t>
            </a:r>
          </a:p>
        </p:txBody>
      </p:sp>
      <p:pic>
        <p:nvPicPr>
          <p:cNvPr id="1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32F599C3-BD12-DADC-E20A-00E9F2F7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65" y="89925"/>
            <a:ext cx="635592" cy="6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0CA277-E61E-92F2-32EA-3A0281D86020}"/>
              </a:ext>
            </a:extLst>
          </p:cNvPr>
          <p:cNvSpPr txBox="1"/>
          <p:nvPr/>
        </p:nvSpPr>
        <p:spPr>
          <a:xfrm>
            <a:off x="293370" y="1287616"/>
            <a:ext cx="84353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Adrian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Łancucki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//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FastPitch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Parallel Text-to-speech with Pitch Prediction// NVIDIA Corporation //[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Report, 2021 –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https://arxiv.org/abs/2006.06873,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1.05.22).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Aiogram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documetation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https://docs.aiogram.dev/en/latest/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Ashish Vaswani// Attention Is All You Need // Noam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Shazeer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Niki Parmar, Jakob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Uszkoreit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Llion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Jones, Aidan N. Gomez, Lukasz Kaiser,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Illia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Polosukhin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//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Report, 2017 –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https://arxiv.org/abs/1706.03762,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1.05.22).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 overview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https://docs.docker.com/get-started/overview/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documetation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https://flask.palletsprojects.com/en/2.1.x/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LOCUST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https://locust.io/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NVIDIA,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FastPitch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1.1 for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  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https://github.com/NVIDIA/DeepLearningExamples/tree/master/PyTorch/SpeechSynthesis/FastPitch,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Docker Compose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https://docs.docker.com/compose/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https://pytorch.org/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LJ Speech Dataset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https://keithito.com/LJ- Speech-Dataset/,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 Ren //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FastSpeech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 Fast and High-Quality End-to-End Text to Speech //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Chenxu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Hu, Xu Tan, Tao Qin, Sheng Zhao, Zhou Zhao , Tie-Yan Liu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Report, 2021 –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https://arxiv.org/abs/2006.04558,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ABDD6-72AC-29BD-D9A5-356733A74F86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93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92510" y="4145701"/>
            <a:ext cx="40809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dosokolova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8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</a:t>
            </a:r>
            <a: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hse.ru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@sokanaid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EE42427F-FA9B-FDAE-373B-8EAEA0F3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91" y="4513831"/>
            <a:ext cx="319489" cy="3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43630-01C3-1BB1-AA8E-749BAD14A958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работы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876391"/>
            <a:ext cx="6492300" cy="65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600" b="1" dirty="0" err="1">
                <a:latin typeface="Roboto"/>
                <a:ea typeface="Roboto"/>
                <a:cs typeface="Roboto"/>
                <a:sym typeface="Roboto"/>
              </a:rPr>
              <a:t>интез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речи 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формирование речевого сигнала по текстовому представлению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BF3635B-87E5-C7BC-792A-7968026E8AB5}"/>
              </a:ext>
            </a:extLst>
          </p:cNvPr>
          <p:cNvGrpSpPr/>
          <p:nvPr/>
        </p:nvGrpSpPr>
        <p:grpSpPr>
          <a:xfrm>
            <a:off x="881915" y="3896143"/>
            <a:ext cx="5474280" cy="458888"/>
            <a:chOff x="900683" y="3131505"/>
            <a:chExt cx="5474280" cy="458888"/>
          </a:xfrm>
        </p:grpSpPr>
        <p:sp>
          <p:nvSpPr>
            <p:cNvPr id="10" name="Google Shape;158;p19">
              <a:extLst>
                <a:ext uri="{FF2B5EF4-FFF2-40B4-BE49-F238E27FC236}">
                  <a16:creationId xmlns:a16="http://schemas.microsoft.com/office/drawing/2014/main" id="{41E33A1B-1348-28A1-132F-9D4BFF976951}"/>
                </a:ext>
              </a:extLst>
            </p:cNvPr>
            <p:cNvSpPr txBox="1"/>
            <p:nvPr/>
          </p:nvSpPr>
          <p:spPr>
            <a:xfrm>
              <a:off x="2648767" y="3175318"/>
              <a:ext cx="3726196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latin typeface="Roboto"/>
                  <a:ea typeface="Roboto"/>
                  <a:cs typeface="Roboto"/>
                  <a:sym typeface="Roboto"/>
                </a:rPr>
                <a:t>Параметрический синтез речи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ru-RU" sz="1100" b="0" i="0" dirty="0">
                  <a:solidFill>
                    <a:srgbClr val="111111"/>
                  </a:solidFill>
                  <a:effectLst/>
                  <a:latin typeface="-apple-system"/>
                </a:rPr>
                <a:t>построении вероятностной модели, предсказывающей акустические свойства аудиосигнала</a:t>
              </a:r>
              <a:endPara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81;p19">
              <a:extLst>
                <a:ext uri="{FF2B5EF4-FFF2-40B4-BE49-F238E27FC236}">
                  <a16:creationId xmlns:a16="http://schemas.microsoft.com/office/drawing/2014/main" id="{21FFCFE4-A40E-7996-6495-52EAB08E8D1F}"/>
                </a:ext>
              </a:extLst>
            </p:cNvPr>
            <p:cNvSpPr/>
            <p:nvPr/>
          </p:nvSpPr>
          <p:spPr>
            <a:xfrm>
              <a:off x="900683" y="3168893"/>
              <a:ext cx="1613700" cy="421500"/>
            </a:xfrm>
            <a:prstGeom prst="chevron">
              <a:avLst>
                <a:gd name="adj" fmla="val 50000"/>
              </a:avLst>
            </a:prstGeom>
            <a:solidFill>
              <a:srgbClr val="FFD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;p19">
              <a:extLst>
                <a:ext uri="{FF2B5EF4-FFF2-40B4-BE49-F238E27FC236}">
                  <a16:creationId xmlns:a16="http://schemas.microsoft.com/office/drawing/2014/main" id="{D1E9B8CE-E02F-1951-675D-E850BF941211}"/>
                </a:ext>
              </a:extLst>
            </p:cNvPr>
            <p:cNvSpPr txBox="1"/>
            <p:nvPr/>
          </p:nvSpPr>
          <p:spPr>
            <a:xfrm>
              <a:off x="1336810" y="3131505"/>
              <a:ext cx="8163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1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dirty="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57EB238-DD0F-3150-A8E4-D0CD35A7CC84}"/>
              </a:ext>
            </a:extLst>
          </p:cNvPr>
          <p:cNvGrpSpPr/>
          <p:nvPr/>
        </p:nvGrpSpPr>
        <p:grpSpPr>
          <a:xfrm>
            <a:off x="6335342" y="3520280"/>
            <a:ext cx="2441912" cy="273900"/>
            <a:chOff x="1301175" y="1357371"/>
            <a:chExt cx="2441912" cy="273900"/>
          </a:xfrm>
        </p:grpSpPr>
        <p:cxnSp>
          <p:nvCxnSpPr>
            <p:cNvPr id="41" name="Google Shape;88;p16">
              <a:extLst>
                <a:ext uri="{FF2B5EF4-FFF2-40B4-BE49-F238E27FC236}">
                  <a16:creationId xmlns:a16="http://schemas.microsoft.com/office/drawing/2014/main" id="{7E9323E6-C4A5-6AD0-EB68-47058224EEB6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92;p16">
              <a:extLst>
                <a:ext uri="{FF2B5EF4-FFF2-40B4-BE49-F238E27FC236}">
                  <a16:creationId xmlns:a16="http://schemas.microsoft.com/office/drawing/2014/main" id="{F06592A5-F4AB-B127-1DAE-F0D28E579F25}"/>
                </a:ext>
              </a:extLst>
            </p:cNvPr>
            <p:cNvSpPr txBox="1"/>
            <p:nvPr/>
          </p:nvSpPr>
          <p:spPr>
            <a:xfrm>
              <a:off x="1729787" y="1357371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Высокое качество речи с развитием технологий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A2F1F5D-8D87-8663-05ED-864D43C6B498}"/>
              </a:ext>
            </a:extLst>
          </p:cNvPr>
          <p:cNvGrpSpPr/>
          <p:nvPr/>
        </p:nvGrpSpPr>
        <p:grpSpPr>
          <a:xfrm>
            <a:off x="6351329" y="4020026"/>
            <a:ext cx="2425925" cy="273900"/>
            <a:chOff x="1301175" y="1361550"/>
            <a:chExt cx="2425925" cy="273900"/>
          </a:xfrm>
        </p:grpSpPr>
        <p:cxnSp>
          <p:nvCxnSpPr>
            <p:cNvPr id="39" name="Google Shape;88;p16">
              <a:extLst>
                <a:ext uri="{FF2B5EF4-FFF2-40B4-BE49-F238E27FC236}">
                  <a16:creationId xmlns:a16="http://schemas.microsoft.com/office/drawing/2014/main" id="{ECC7BE5A-9A8B-C16E-EEE2-39C892CFC9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92;p16">
              <a:extLst>
                <a:ext uri="{FF2B5EF4-FFF2-40B4-BE49-F238E27FC236}">
                  <a16:creationId xmlns:a16="http://schemas.microsoft.com/office/drawing/2014/main" id="{DCEDEBAA-8E5F-F162-F5E5-26D529408910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Большее разнообразие в интонациях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D186229-C112-D9F6-CB49-CFEB2A73505C}"/>
              </a:ext>
            </a:extLst>
          </p:cNvPr>
          <p:cNvGrpSpPr/>
          <p:nvPr/>
        </p:nvGrpSpPr>
        <p:grpSpPr>
          <a:xfrm>
            <a:off x="6351329" y="4493472"/>
            <a:ext cx="2653991" cy="273900"/>
            <a:chOff x="1301175" y="1361550"/>
            <a:chExt cx="2653991" cy="273900"/>
          </a:xfrm>
        </p:grpSpPr>
        <p:cxnSp>
          <p:nvCxnSpPr>
            <p:cNvPr id="37" name="Google Shape;88;p16">
              <a:extLst>
                <a:ext uri="{FF2B5EF4-FFF2-40B4-BE49-F238E27FC236}">
                  <a16:creationId xmlns:a16="http://schemas.microsoft.com/office/drawing/2014/main" id="{A1C08F4D-8BFF-926A-C1E2-4F3717ADD94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92;p16">
              <a:extLst>
                <a:ext uri="{FF2B5EF4-FFF2-40B4-BE49-F238E27FC236}">
                  <a16:creationId xmlns:a16="http://schemas.microsoft.com/office/drawing/2014/main" id="{495FC067-A101-01EB-5C29-DD1738499406}"/>
                </a:ext>
              </a:extLst>
            </p:cNvPr>
            <p:cNvSpPr txBox="1"/>
            <p:nvPr/>
          </p:nvSpPr>
          <p:spPr>
            <a:xfrm>
              <a:off x="1713800" y="1361550"/>
              <a:ext cx="224136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Необходим меньший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объем данны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х для обучения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3</a:t>
            </a:fld>
            <a:endParaRPr lang="ru-RU" dirty="0"/>
          </a:p>
        </p:txBody>
      </p:sp>
      <p:pic>
        <p:nvPicPr>
          <p:cNvPr id="46" name="Рисунок 45" descr="Флажок со сплошной заливкой">
            <a:extLst>
              <a:ext uri="{FF2B5EF4-FFF2-40B4-BE49-F238E27FC236}">
                <a16:creationId xmlns:a16="http://schemas.microsoft.com/office/drawing/2014/main" id="{0586FED2-6973-4852-E02E-8F21BE7C7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92" y="3794180"/>
            <a:ext cx="672311" cy="672311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4233C46A-715A-B098-7800-FA7D3059ED1B}"/>
              </a:ext>
            </a:extLst>
          </p:cNvPr>
          <p:cNvSpPr txBox="1"/>
          <p:nvPr/>
        </p:nvSpPr>
        <p:spPr>
          <a:xfrm>
            <a:off x="530460" y="2119921"/>
            <a:ext cx="6492300" cy="65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Подход используется во многих современных системах синтеза речи, например в голосовых помощниках.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666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Цели и задачи команды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526581" y="1627633"/>
            <a:ext cx="5718851" cy="28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Цель и задачи команды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17538" y="803164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5</a:t>
            </a:fld>
            <a:endParaRPr lang="ru-RU" dirty="0"/>
          </a:p>
        </p:txBody>
      </p:sp>
      <p:sp>
        <p:nvSpPr>
          <p:cNvPr id="47" name="Google Shape;62;p14">
            <a:extLst>
              <a:ext uri="{FF2B5EF4-FFF2-40B4-BE49-F238E27FC236}">
                <a16:creationId xmlns:a16="http://schemas.microsoft.com/office/drawing/2014/main" id="{31059395-E730-8FFB-8AB3-8067120E770C}"/>
              </a:ext>
            </a:extLst>
          </p:cNvPr>
          <p:cNvSpPr txBox="1"/>
          <p:nvPr/>
        </p:nvSpPr>
        <p:spPr>
          <a:xfrm>
            <a:off x="247590" y="1429436"/>
            <a:ext cx="1332606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Основные задачи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D90CBB0-73F4-6E9E-D031-DFF7DA5EA9BC}"/>
              </a:ext>
            </a:extLst>
          </p:cNvPr>
          <p:cNvGrpSpPr/>
          <p:nvPr/>
        </p:nvGrpSpPr>
        <p:grpSpPr>
          <a:xfrm>
            <a:off x="1849568" y="1504916"/>
            <a:ext cx="3162583" cy="3207730"/>
            <a:chOff x="2129329" y="1241771"/>
            <a:chExt cx="3162583" cy="320773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49B3F8F-4234-6408-731E-B6DE9814A3EC}"/>
                </a:ext>
              </a:extLst>
            </p:cNvPr>
            <p:cNvGrpSpPr/>
            <p:nvPr/>
          </p:nvGrpSpPr>
          <p:grpSpPr>
            <a:xfrm>
              <a:off x="2129329" y="1959556"/>
              <a:ext cx="2936007" cy="273900"/>
              <a:chOff x="1301175" y="1361550"/>
              <a:chExt cx="2936007" cy="273900"/>
            </a:xfrm>
          </p:grpSpPr>
          <p:cxnSp>
            <p:nvCxnSpPr>
              <p:cNvPr id="24" name="Google Shape;88;p16">
                <a:extLst>
                  <a:ext uri="{FF2B5EF4-FFF2-40B4-BE49-F238E27FC236}">
                    <a16:creationId xmlns:a16="http://schemas.microsoft.com/office/drawing/2014/main" id="{CE20E4BD-A44F-21EB-D2BA-A89B55D87CA4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92;p16">
                <a:extLst>
                  <a:ext uri="{FF2B5EF4-FFF2-40B4-BE49-F238E27FC236}">
                    <a16:creationId xmlns:a16="http://schemas.microsoft.com/office/drawing/2014/main" id="{86BF4479-4DE6-6FB7-DC4C-CFD6FEFCDC6C}"/>
                  </a:ext>
                </a:extLst>
              </p:cNvPr>
              <p:cNvSpPr txBox="1"/>
              <p:nvPr/>
            </p:nvSpPr>
            <p:spPr>
              <a:xfrm>
                <a:off x="1713799" y="1361550"/>
                <a:ext cx="2523383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Acoustic service</a:t>
                </a:r>
                <a:endPara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08E6D9C-1F43-86DF-BBBF-EA0C6C92E624}"/>
                </a:ext>
              </a:extLst>
            </p:cNvPr>
            <p:cNvGrpSpPr/>
            <p:nvPr/>
          </p:nvGrpSpPr>
          <p:grpSpPr>
            <a:xfrm>
              <a:off x="2129329" y="2231971"/>
              <a:ext cx="2936007" cy="273900"/>
              <a:chOff x="1301175" y="1361550"/>
              <a:chExt cx="2936007" cy="273900"/>
            </a:xfrm>
          </p:grpSpPr>
          <p:cxnSp>
            <p:nvCxnSpPr>
              <p:cNvPr id="27" name="Google Shape;88;p16">
                <a:extLst>
                  <a:ext uri="{FF2B5EF4-FFF2-40B4-BE49-F238E27FC236}">
                    <a16:creationId xmlns:a16="http://schemas.microsoft.com/office/drawing/2014/main" id="{FAA21E71-55CA-2998-063F-7026C780252C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92;p16">
                <a:extLst>
                  <a:ext uri="{FF2B5EF4-FFF2-40B4-BE49-F238E27FC236}">
                    <a16:creationId xmlns:a16="http://schemas.microsoft.com/office/drawing/2014/main" id="{D68C29D9-6698-56E0-E63F-1F2215A94D30}"/>
                  </a:ext>
                </a:extLst>
              </p:cNvPr>
              <p:cNvSpPr txBox="1"/>
              <p:nvPr/>
            </p:nvSpPr>
            <p:spPr>
              <a:xfrm>
                <a:off x="1713799" y="1361550"/>
                <a:ext cx="2523383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Normalisation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se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rvice</a:t>
                </a:r>
                <a:endPara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996670A4-6062-CE0A-E73F-79E0BCEF0DFE}"/>
                </a:ext>
              </a:extLst>
            </p:cNvPr>
            <p:cNvGrpSpPr/>
            <p:nvPr/>
          </p:nvGrpSpPr>
          <p:grpSpPr>
            <a:xfrm>
              <a:off x="2129329" y="1241771"/>
              <a:ext cx="3162583" cy="273900"/>
              <a:chOff x="1301175" y="1361550"/>
              <a:chExt cx="3162583" cy="273900"/>
            </a:xfrm>
          </p:grpSpPr>
          <p:cxnSp>
            <p:nvCxnSpPr>
              <p:cNvPr id="30" name="Google Shape;88;p16">
                <a:extLst>
                  <a:ext uri="{FF2B5EF4-FFF2-40B4-BE49-F238E27FC236}">
                    <a16:creationId xmlns:a16="http://schemas.microsoft.com/office/drawing/2014/main" id="{794B3AD9-F32E-CECB-31FF-A60EB040FCC3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92;p16">
                <a:extLst>
                  <a:ext uri="{FF2B5EF4-FFF2-40B4-BE49-F238E27FC236}">
                    <a16:creationId xmlns:a16="http://schemas.microsoft.com/office/drawing/2014/main" id="{E8CE105B-C52C-E9A9-7B64-7AC0E015899D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749958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Изучение существующих методов, моделей и </a:t>
                </a:r>
                <a:r>
                  <a:rPr lang="ru-RU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датасетов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8D186229-C112-D9F6-CB49-CFEB2A73505C}"/>
                </a:ext>
              </a:extLst>
            </p:cNvPr>
            <p:cNvGrpSpPr/>
            <p:nvPr/>
          </p:nvGrpSpPr>
          <p:grpSpPr>
            <a:xfrm>
              <a:off x="2129329" y="3546591"/>
              <a:ext cx="2653991" cy="273900"/>
              <a:chOff x="1301175" y="1361550"/>
              <a:chExt cx="2653991" cy="273900"/>
            </a:xfrm>
          </p:grpSpPr>
          <p:cxnSp>
            <p:nvCxnSpPr>
              <p:cNvPr id="37" name="Google Shape;88;p16">
                <a:extLst>
                  <a:ext uri="{FF2B5EF4-FFF2-40B4-BE49-F238E27FC236}">
                    <a16:creationId xmlns:a16="http://schemas.microsoft.com/office/drawing/2014/main" id="{A1C08F4D-8BFF-926A-C1E2-4F3717ADD944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92;p16">
                <a:extLst>
                  <a:ext uri="{FF2B5EF4-FFF2-40B4-BE49-F238E27FC236}">
                    <a16:creationId xmlns:a16="http://schemas.microsoft.com/office/drawing/2014/main" id="{495FC067-A101-01EB-5C29-DD1738499406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241366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Объеди</a:t>
                </a: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нение микросервисов с помощью 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Docker compose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16CE6B-DCDF-408E-A68C-3E2DC57023B3}"/>
                </a:ext>
              </a:extLst>
            </p:cNvPr>
            <p:cNvGrpSpPr/>
            <p:nvPr/>
          </p:nvGrpSpPr>
          <p:grpSpPr>
            <a:xfrm>
              <a:off x="2129329" y="1682583"/>
              <a:ext cx="2425925" cy="293093"/>
              <a:chOff x="1301175" y="1361550"/>
              <a:chExt cx="2425925" cy="273900"/>
            </a:xfrm>
          </p:grpSpPr>
          <p:cxnSp>
            <p:nvCxnSpPr>
              <p:cNvPr id="44" name="Google Shape;88;p16">
                <a:extLst>
                  <a:ext uri="{FF2B5EF4-FFF2-40B4-BE49-F238E27FC236}">
                    <a16:creationId xmlns:a16="http://schemas.microsoft.com/office/drawing/2014/main" id="{4999786F-177A-DB3C-A927-4B268F5CF36A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" name="Google Shape;92;p16">
                <a:extLst>
                  <a:ext uri="{FF2B5EF4-FFF2-40B4-BE49-F238E27FC236}">
                    <a16:creationId xmlns:a16="http://schemas.microsoft.com/office/drawing/2014/main" id="{B0966227-DC0E-83DF-351F-F09DD8628F9A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013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Настройка сервера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B4C493BC-BB1A-920D-D96E-A2F27A54637A}"/>
                </a:ext>
              </a:extLst>
            </p:cNvPr>
            <p:cNvGrpSpPr/>
            <p:nvPr/>
          </p:nvGrpSpPr>
          <p:grpSpPr>
            <a:xfrm>
              <a:off x="2134344" y="2538216"/>
              <a:ext cx="2761137" cy="273900"/>
              <a:chOff x="1301175" y="1361550"/>
              <a:chExt cx="2761137" cy="273900"/>
            </a:xfrm>
          </p:grpSpPr>
          <p:cxnSp>
            <p:nvCxnSpPr>
              <p:cNvPr id="51" name="Google Shape;88;p16">
                <a:extLst>
                  <a:ext uri="{FF2B5EF4-FFF2-40B4-BE49-F238E27FC236}">
                    <a16:creationId xmlns:a16="http://schemas.microsoft.com/office/drawing/2014/main" id="{B17B11E1-B0F2-A990-A191-5758AFA8F729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" name="Google Shape;92;p16">
                <a:extLst>
                  <a:ext uri="{FF2B5EF4-FFF2-40B4-BE49-F238E27FC236}">
                    <a16:creationId xmlns:a16="http://schemas.microsoft.com/office/drawing/2014/main" id="{AE7D563A-001B-FD1F-51B6-F7825718CC62}"/>
                  </a:ext>
                </a:extLst>
              </p:cNvPr>
              <p:cNvSpPr txBox="1"/>
              <p:nvPr/>
            </p:nvSpPr>
            <p:spPr>
              <a:xfrm>
                <a:off x="1713799" y="1361550"/>
                <a:ext cx="2348513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Telegram bot service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9119D14A-7A7C-E931-3E1C-36C3996909BB}"/>
                </a:ext>
              </a:extLst>
            </p:cNvPr>
            <p:cNvGrpSpPr/>
            <p:nvPr/>
          </p:nvGrpSpPr>
          <p:grpSpPr>
            <a:xfrm>
              <a:off x="2129329" y="2897776"/>
              <a:ext cx="2761139" cy="273900"/>
              <a:chOff x="1301175" y="1361550"/>
              <a:chExt cx="2761139" cy="273900"/>
            </a:xfrm>
          </p:grpSpPr>
          <p:cxnSp>
            <p:nvCxnSpPr>
              <p:cNvPr id="54" name="Google Shape;88;p16">
                <a:extLst>
                  <a:ext uri="{FF2B5EF4-FFF2-40B4-BE49-F238E27FC236}">
                    <a16:creationId xmlns:a16="http://schemas.microsoft.com/office/drawing/2014/main" id="{B99DF629-0DD0-5BB7-DCE8-189271B058D9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92;p16">
                <a:extLst>
                  <a:ext uri="{FF2B5EF4-FFF2-40B4-BE49-F238E27FC236}">
                    <a16:creationId xmlns:a16="http://schemas.microsoft.com/office/drawing/2014/main" id="{AAEDCFD9-6C85-EEE3-83CE-198517FE639A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348514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Dispatcher service</a:t>
                </a: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 с добавлением кэширования данных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088A7C7A-CF8B-D16E-F44F-BC76DBA2EA4F}"/>
                </a:ext>
              </a:extLst>
            </p:cNvPr>
            <p:cNvGrpSpPr/>
            <p:nvPr/>
          </p:nvGrpSpPr>
          <p:grpSpPr>
            <a:xfrm>
              <a:off x="2129329" y="4175601"/>
              <a:ext cx="2653991" cy="273900"/>
              <a:chOff x="1301175" y="1361550"/>
              <a:chExt cx="2653991" cy="273900"/>
            </a:xfrm>
          </p:grpSpPr>
          <p:cxnSp>
            <p:nvCxnSpPr>
              <p:cNvPr id="57" name="Google Shape;88;p16">
                <a:extLst>
                  <a:ext uri="{FF2B5EF4-FFF2-40B4-BE49-F238E27FC236}">
                    <a16:creationId xmlns:a16="http://schemas.microsoft.com/office/drawing/2014/main" id="{2E11A653-14B4-E7AD-A32C-910DEAA4550A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" name="Google Shape;92;p16">
                <a:extLst>
                  <a:ext uri="{FF2B5EF4-FFF2-40B4-BE49-F238E27FC236}">
                    <a16:creationId xmlns:a16="http://schemas.microsoft.com/office/drawing/2014/main" id="{D4611B63-EFD7-87F9-000E-18995B565F1E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241366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Тестирование метрик полученного сервиса</a:t>
                </a:r>
                <a:endPara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692" y="2164080"/>
            <a:ext cx="4148237" cy="20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Индивидуальные задачи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49B3F8F-4234-6408-731E-B6DE9814A3EC}"/>
              </a:ext>
            </a:extLst>
          </p:cNvPr>
          <p:cNvGrpSpPr/>
          <p:nvPr/>
        </p:nvGrpSpPr>
        <p:grpSpPr>
          <a:xfrm>
            <a:off x="634680" y="1754616"/>
            <a:ext cx="3792540" cy="273900"/>
            <a:chOff x="1301175" y="1361550"/>
            <a:chExt cx="3792540" cy="273900"/>
          </a:xfrm>
        </p:grpSpPr>
        <p:cxnSp>
          <p:nvCxnSpPr>
            <p:cNvPr id="24" name="Google Shape;88;p16">
              <a:extLst>
                <a:ext uri="{FF2B5EF4-FFF2-40B4-BE49-F238E27FC236}">
                  <a16:creationId xmlns:a16="http://schemas.microsoft.com/office/drawing/2014/main" id="{CE20E4BD-A44F-21EB-D2BA-A89B55D87CA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2;p16">
              <a:extLst>
                <a:ext uri="{FF2B5EF4-FFF2-40B4-BE49-F238E27FC236}">
                  <a16:creationId xmlns:a16="http://schemas.microsoft.com/office/drawing/2014/main" id="{86BF4479-4DE6-6FB7-DC4C-CFD6FEFCDC6C}"/>
                </a:ext>
              </a:extLst>
            </p:cNvPr>
            <p:cNvSpPr txBox="1"/>
            <p:nvPr/>
          </p:nvSpPr>
          <p:spPr>
            <a:xfrm>
              <a:off x="1713799" y="1361550"/>
              <a:ext cx="337991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Обучить модель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FastPitch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[8] на датасете LJSpeech-1.1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08E6D9C-1F43-86DF-BBBF-EA0C6C92E624}"/>
              </a:ext>
            </a:extLst>
          </p:cNvPr>
          <p:cNvGrpSpPr/>
          <p:nvPr/>
        </p:nvGrpSpPr>
        <p:grpSpPr>
          <a:xfrm>
            <a:off x="634680" y="4618697"/>
            <a:ext cx="4996500" cy="273900"/>
            <a:chOff x="1301175" y="1361550"/>
            <a:chExt cx="4996500" cy="273900"/>
          </a:xfrm>
        </p:grpSpPr>
        <p:cxnSp>
          <p:nvCxnSpPr>
            <p:cNvPr id="27" name="Google Shape;88;p16">
              <a:extLst>
                <a:ext uri="{FF2B5EF4-FFF2-40B4-BE49-F238E27FC236}">
                  <a16:creationId xmlns:a16="http://schemas.microsoft.com/office/drawing/2014/main" id="{FAA21E71-55CA-2998-063F-7026C78025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92;p16">
              <a:extLst>
                <a:ext uri="{FF2B5EF4-FFF2-40B4-BE49-F238E27FC236}">
                  <a16:creationId xmlns:a16="http://schemas.microsoft.com/office/drawing/2014/main" id="{D68C29D9-6698-56E0-E63F-1F2215A94D30}"/>
                </a:ext>
              </a:extLst>
            </p:cNvPr>
            <p:cNvSpPr txBox="1"/>
            <p:nvPr/>
          </p:nvSpPr>
          <p:spPr>
            <a:xfrm>
              <a:off x="1713799" y="1361550"/>
              <a:ext cx="458387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Обработать информации, полученную при нагрузочном тестировании с различными параметрами.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96670A4-6062-CE0A-E73F-79E0BCEF0DFE}"/>
              </a:ext>
            </a:extLst>
          </p:cNvPr>
          <p:cNvGrpSpPr/>
          <p:nvPr/>
        </p:nvGrpSpPr>
        <p:grpSpPr>
          <a:xfrm>
            <a:off x="634680" y="1036831"/>
            <a:ext cx="4034011" cy="273900"/>
            <a:chOff x="1301175" y="1361550"/>
            <a:chExt cx="4034011" cy="273900"/>
          </a:xfrm>
        </p:grpSpPr>
        <p:cxnSp>
          <p:nvCxnSpPr>
            <p:cNvPr id="30" name="Google Shape;88;p16">
              <a:extLst>
                <a:ext uri="{FF2B5EF4-FFF2-40B4-BE49-F238E27FC236}">
                  <a16:creationId xmlns:a16="http://schemas.microsoft.com/office/drawing/2014/main" id="{794B3AD9-F32E-CECB-31FF-A60EB040FCC3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92;p16">
              <a:extLst>
                <a:ext uri="{FF2B5EF4-FFF2-40B4-BE49-F238E27FC236}">
                  <a16:creationId xmlns:a16="http://schemas.microsoft.com/office/drawing/2014/main" id="{E8CE105B-C52C-E9A9-7B64-7AC0E015899D}"/>
                </a:ext>
              </a:extLst>
            </p:cNvPr>
            <p:cNvSpPr txBox="1"/>
            <p:nvPr/>
          </p:nvSpPr>
          <p:spPr>
            <a:xfrm>
              <a:off x="1713799" y="1361550"/>
              <a:ext cx="3621387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Изучить информацию об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source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реализации модели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FastPitch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основанную на архитектуре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Transformer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D186229-C112-D9F6-CB49-CFEB2A73505C}"/>
              </a:ext>
            </a:extLst>
          </p:cNvPr>
          <p:cNvGrpSpPr/>
          <p:nvPr/>
        </p:nvGrpSpPr>
        <p:grpSpPr>
          <a:xfrm>
            <a:off x="634680" y="3151101"/>
            <a:ext cx="3937319" cy="273900"/>
            <a:chOff x="1301175" y="1361550"/>
            <a:chExt cx="3937319" cy="273900"/>
          </a:xfrm>
        </p:grpSpPr>
        <p:cxnSp>
          <p:nvCxnSpPr>
            <p:cNvPr id="37" name="Google Shape;88;p16">
              <a:extLst>
                <a:ext uri="{FF2B5EF4-FFF2-40B4-BE49-F238E27FC236}">
                  <a16:creationId xmlns:a16="http://schemas.microsoft.com/office/drawing/2014/main" id="{A1C08F4D-8BFF-926A-C1E2-4F3717ADD94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92;p16">
              <a:extLst>
                <a:ext uri="{FF2B5EF4-FFF2-40B4-BE49-F238E27FC236}">
                  <a16:creationId xmlns:a16="http://schemas.microsoft.com/office/drawing/2014/main" id="{495FC067-A101-01EB-5C29-DD1738499406}"/>
                </a:ext>
              </a:extLst>
            </p:cNvPr>
            <p:cNvSpPr txBox="1"/>
            <p:nvPr/>
          </p:nvSpPr>
          <p:spPr>
            <a:xfrm>
              <a:off x="1713799" y="1361550"/>
              <a:ext cx="3524695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Обеспечить возможность запуска 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Acoustic Service 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и 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Telegram Bot Service 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 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Docker container 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C493BC-BB1A-920D-D96E-A2F27A54637A}"/>
              </a:ext>
            </a:extLst>
          </p:cNvPr>
          <p:cNvGrpSpPr/>
          <p:nvPr/>
        </p:nvGrpSpPr>
        <p:grpSpPr>
          <a:xfrm>
            <a:off x="634680" y="2284227"/>
            <a:ext cx="3787525" cy="273900"/>
            <a:chOff x="1301175" y="1361550"/>
            <a:chExt cx="3787525" cy="273900"/>
          </a:xfrm>
        </p:grpSpPr>
        <p:cxnSp>
          <p:nvCxnSpPr>
            <p:cNvPr id="51" name="Google Shape;88;p16">
              <a:extLst>
                <a:ext uri="{FF2B5EF4-FFF2-40B4-BE49-F238E27FC236}">
                  <a16:creationId xmlns:a16="http://schemas.microsoft.com/office/drawing/2014/main" id="{B17B11E1-B0F2-A990-A191-5758AFA8F729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92;p16">
              <a:extLst>
                <a:ext uri="{FF2B5EF4-FFF2-40B4-BE49-F238E27FC236}">
                  <a16:creationId xmlns:a16="http://schemas.microsoft.com/office/drawing/2014/main" id="{AE7D563A-001B-FD1F-51B6-F7825718CC62}"/>
                </a:ext>
              </a:extLst>
            </p:cNvPr>
            <p:cNvSpPr txBox="1"/>
            <p:nvPr/>
          </p:nvSpPr>
          <p:spPr>
            <a:xfrm>
              <a:off x="1713799" y="1361550"/>
              <a:ext cx="3374901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Реализовать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Acoustic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Service на основе обученной модели</a:t>
              </a:r>
              <a:endPara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9119D14A-7A7C-E931-3E1C-36C3996909BB}"/>
              </a:ext>
            </a:extLst>
          </p:cNvPr>
          <p:cNvGrpSpPr/>
          <p:nvPr/>
        </p:nvGrpSpPr>
        <p:grpSpPr>
          <a:xfrm>
            <a:off x="634680" y="2790457"/>
            <a:ext cx="3716339" cy="273900"/>
            <a:chOff x="1301175" y="1361550"/>
            <a:chExt cx="3716339" cy="273900"/>
          </a:xfrm>
        </p:grpSpPr>
        <p:cxnSp>
          <p:nvCxnSpPr>
            <p:cNvPr id="54" name="Google Shape;88;p16">
              <a:extLst>
                <a:ext uri="{FF2B5EF4-FFF2-40B4-BE49-F238E27FC236}">
                  <a16:creationId xmlns:a16="http://schemas.microsoft.com/office/drawing/2014/main" id="{B99DF629-0DD0-5BB7-DCE8-189271B058D9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92;p16">
              <a:extLst>
                <a:ext uri="{FF2B5EF4-FFF2-40B4-BE49-F238E27FC236}">
                  <a16:creationId xmlns:a16="http://schemas.microsoft.com/office/drawing/2014/main" id="{AAEDCFD9-6C85-EEE3-83CE-198517FE639A}"/>
                </a:ext>
              </a:extLst>
            </p:cNvPr>
            <p:cNvSpPr txBox="1"/>
            <p:nvPr/>
          </p:nvSpPr>
          <p:spPr>
            <a:xfrm>
              <a:off x="1713799" y="1361550"/>
              <a:ext cx="3303715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Реализовать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Telegram Bot Service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088A7C7A-CF8B-D16E-F44F-BC76DBA2EA4F}"/>
              </a:ext>
            </a:extLst>
          </p:cNvPr>
          <p:cNvGrpSpPr/>
          <p:nvPr/>
        </p:nvGrpSpPr>
        <p:grpSpPr>
          <a:xfrm>
            <a:off x="634680" y="3881025"/>
            <a:ext cx="3840629" cy="273900"/>
            <a:chOff x="1301175" y="1361550"/>
            <a:chExt cx="3840629" cy="273900"/>
          </a:xfrm>
        </p:grpSpPr>
        <p:cxnSp>
          <p:nvCxnSpPr>
            <p:cNvPr id="57" name="Google Shape;88;p16">
              <a:extLst>
                <a:ext uri="{FF2B5EF4-FFF2-40B4-BE49-F238E27FC236}">
                  <a16:creationId xmlns:a16="http://schemas.microsoft.com/office/drawing/2014/main" id="{2E11A653-14B4-E7AD-A32C-910DEAA4550A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92;p16">
              <a:extLst>
                <a:ext uri="{FF2B5EF4-FFF2-40B4-BE49-F238E27FC236}">
                  <a16:creationId xmlns:a16="http://schemas.microsoft.com/office/drawing/2014/main" id="{D4611B63-EFD7-87F9-000E-18995B565F1E}"/>
                </a:ext>
              </a:extLst>
            </p:cNvPr>
            <p:cNvSpPr txBox="1"/>
            <p:nvPr/>
          </p:nvSpPr>
          <p:spPr>
            <a:xfrm>
              <a:off x="1713800" y="1361550"/>
              <a:ext cx="342800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Обеспечить взаимодействие всех микросервисов MVP с помощью Docker Compose полученного сервиса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692" y="2164080"/>
            <a:ext cx="4148237" cy="2080481"/>
          </a:xfrm>
          <a:prstGeom prst="rect">
            <a:avLst/>
          </a:prstGeom>
        </p:spPr>
      </p:pic>
      <p:sp>
        <p:nvSpPr>
          <p:cNvPr id="35" name="Овал 34">
            <a:extLst>
              <a:ext uri="{FF2B5EF4-FFF2-40B4-BE49-F238E27FC236}">
                <a16:creationId xmlns:a16="http://schemas.microsoft.com/office/drawing/2014/main" id="{B11E5270-4CE9-9FA3-DED8-D37A11EA65FD}"/>
              </a:ext>
            </a:extLst>
          </p:cNvPr>
          <p:cNvSpPr/>
          <p:nvPr/>
        </p:nvSpPr>
        <p:spPr>
          <a:xfrm>
            <a:off x="4572000" y="2812116"/>
            <a:ext cx="1234440" cy="827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46CEB1CB-FC35-6E65-D287-D114E34E70DE}"/>
              </a:ext>
            </a:extLst>
          </p:cNvPr>
          <p:cNvSpPr/>
          <p:nvPr/>
        </p:nvSpPr>
        <p:spPr>
          <a:xfrm>
            <a:off x="7582489" y="2790457"/>
            <a:ext cx="1234440" cy="827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16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92133" y="117461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Acoustic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352761" y="1341126"/>
            <a:ext cx="6438477" cy="317695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8915FF7-00AE-9C09-8778-497CCE25FDAF}"/>
              </a:ext>
            </a:extLst>
          </p:cNvPr>
          <p:cNvSpPr/>
          <p:nvPr/>
        </p:nvSpPr>
        <p:spPr>
          <a:xfrm>
            <a:off x="5598030" y="2571750"/>
            <a:ext cx="1770510" cy="849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18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кустическая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модель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8</a:t>
            </a:fld>
            <a:endParaRPr lang="ru-RU" dirty="0"/>
          </a:p>
        </p:txBody>
      </p:sp>
      <p:sp>
        <p:nvSpPr>
          <p:cNvPr id="34" name="Google Shape;62;p14">
            <a:extLst>
              <a:ext uri="{FF2B5EF4-FFF2-40B4-BE49-F238E27FC236}">
                <a16:creationId xmlns:a16="http://schemas.microsoft.com/office/drawing/2014/main" id="{4D0874DB-6869-9B04-77CA-14B79333412F}"/>
              </a:ext>
            </a:extLst>
          </p:cNvPr>
          <p:cNvSpPr txBox="1"/>
          <p:nvPr/>
        </p:nvSpPr>
        <p:spPr>
          <a:xfrm>
            <a:off x="492133" y="920255"/>
            <a:ext cx="2301238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Fastpitch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Logo for FastPitch 1.0 for PyTorch">
            <a:extLst>
              <a:ext uri="{FF2B5EF4-FFF2-40B4-BE49-F238E27FC236}">
                <a16:creationId xmlns:a16="http://schemas.microsoft.com/office/drawing/2014/main" id="{A2181410-5564-64EF-83B8-04BB114BC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10" y="693999"/>
            <a:ext cx="2301238" cy="12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ECB68-8E9E-6399-FAFD-FAAE147FC7C0}"/>
              </a:ext>
            </a:extLst>
          </p:cNvPr>
          <p:cNvSpPr txBox="1"/>
          <p:nvPr/>
        </p:nvSpPr>
        <p:spPr>
          <a:xfrm>
            <a:off x="6968128" y="1855563"/>
            <a:ext cx="197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Разработана</a:t>
            </a:r>
            <a:r>
              <a:rPr lang="en-US" dirty="0"/>
              <a:t> NVIDIA Corporation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E4ABF-A279-A0EC-B393-36A1D1351DA1}"/>
              </a:ext>
            </a:extLst>
          </p:cNvPr>
          <p:cNvSpPr txBox="1"/>
          <p:nvPr/>
        </p:nvSpPr>
        <p:spPr>
          <a:xfrm>
            <a:off x="6968128" y="2417861"/>
            <a:ext cx="224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Аналог </a:t>
            </a:r>
            <a:r>
              <a:rPr lang="en-US" dirty="0" err="1"/>
              <a:t>FastSpeech</a:t>
            </a:r>
            <a:r>
              <a:rPr lang="en-US" dirty="0"/>
              <a:t> 2 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E670607-FE40-8277-5C6C-14F485494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9"/>
          <a:stretch/>
        </p:blipFill>
        <p:spPr>
          <a:xfrm>
            <a:off x="551266" y="1515510"/>
            <a:ext cx="6086033" cy="34818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7E1B86-08AD-ACBB-D686-A52F0319F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959" y="3586228"/>
            <a:ext cx="2894610" cy="1097563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0858E28F-A762-9C26-7659-25C54269D716}"/>
              </a:ext>
            </a:extLst>
          </p:cNvPr>
          <p:cNvGrpSpPr/>
          <p:nvPr/>
        </p:nvGrpSpPr>
        <p:grpSpPr>
          <a:xfrm>
            <a:off x="4611540" y="1153313"/>
            <a:ext cx="3792540" cy="273900"/>
            <a:chOff x="1301175" y="1361550"/>
            <a:chExt cx="3792540" cy="273900"/>
          </a:xfrm>
        </p:grpSpPr>
        <p:cxnSp>
          <p:nvCxnSpPr>
            <p:cNvPr id="45" name="Google Shape;88;p16">
              <a:extLst>
                <a:ext uri="{FF2B5EF4-FFF2-40B4-BE49-F238E27FC236}">
                  <a16:creationId xmlns:a16="http://schemas.microsoft.com/office/drawing/2014/main" id="{EC44F73A-A7A8-EED2-BA74-5A1122A21955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92;p16">
              <a:extLst>
                <a:ext uri="{FF2B5EF4-FFF2-40B4-BE49-F238E27FC236}">
                  <a16:creationId xmlns:a16="http://schemas.microsoft.com/office/drawing/2014/main" id="{B4758A4B-AA9E-ABF6-4FF8-27E52F05F796}"/>
                </a:ext>
              </a:extLst>
            </p:cNvPr>
            <p:cNvSpPr txBox="1"/>
            <p:nvPr/>
          </p:nvSpPr>
          <p:spPr>
            <a:xfrm>
              <a:off x="1713799" y="1361550"/>
              <a:ext cx="337991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5F7D4020-DDE1-A42C-1835-C8CD24C25907}"/>
              </a:ext>
            </a:extLst>
          </p:cNvPr>
          <p:cNvGrpSpPr/>
          <p:nvPr/>
        </p:nvGrpSpPr>
        <p:grpSpPr>
          <a:xfrm>
            <a:off x="4611540" y="813260"/>
            <a:ext cx="4034011" cy="273900"/>
            <a:chOff x="1301175" y="1361550"/>
            <a:chExt cx="4034011" cy="273900"/>
          </a:xfrm>
        </p:grpSpPr>
        <p:cxnSp>
          <p:nvCxnSpPr>
            <p:cNvPr id="49" name="Google Shape;88;p16">
              <a:extLst>
                <a:ext uri="{FF2B5EF4-FFF2-40B4-BE49-F238E27FC236}">
                  <a16:creationId xmlns:a16="http://schemas.microsoft.com/office/drawing/2014/main" id="{E6FBA931-904F-1DD8-BFB5-F7266439D952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92;p16">
              <a:extLst>
                <a:ext uri="{FF2B5EF4-FFF2-40B4-BE49-F238E27FC236}">
                  <a16:creationId xmlns:a16="http://schemas.microsoft.com/office/drawing/2014/main" id="{3B9C231E-C700-8C81-0274-E1075A30E679}"/>
                </a:ext>
              </a:extLst>
            </p:cNvPr>
            <p:cNvSpPr txBox="1"/>
            <p:nvPr/>
          </p:nvSpPr>
          <p:spPr>
            <a:xfrm>
              <a:off x="1713799" y="1361550"/>
              <a:ext cx="3621387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Модель параллельная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204916C-8EF9-0110-F517-B612CA927D25}"/>
              </a:ext>
            </a:extLst>
          </p:cNvPr>
          <p:cNvSpPr txBox="1"/>
          <p:nvPr/>
        </p:nvSpPr>
        <p:spPr>
          <a:xfrm>
            <a:off x="5074893" y="1133764"/>
            <a:ext cx="23012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ысокой степень контроля над параметрами речи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темп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ом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выразительностью, высотой тона и интонаци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ей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20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Выбор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датасета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9</a:t>
            </a:fld>
            <a:endParaRPr lang="ru-RU" dirty="0"/>
          </a:p>
        </p:txBody>
      </p:sp>
      <p:sp>
        <p:nvSpPr>
          <p:cNvPr id="34" name="Google Shape;62;p14">
            <a:extLst>
              <a:ext uri="{FF2B5EF4-FFF2-40B4-BE49-F238E27FC236}">
                <a16:creationId xmlns:a16="http://schemas.microsoft.com/office/drawing/2014/main" id="{4D0874DB-6869-9B04-77CA-14B79333412F}"/>
              </a:ext>
            </a:extLst>
          </p:cNvPr>
          <p:cNvSpPr txBox="1"/>
          <p:nvPr/>
        </p:nvSpPr>
        <p:spPr>
          <a:xfrm>
            <a:off x="492132" y="920255"/>
            <a:ext cx="3401687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LJSpeech-1.1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67A464-39D5-8886-13DD-ACCF36F2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46" y="1292611"/>
            <a:ext cx="3049187" cy="36743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DFC75A-C210-E6A9-1386-47CA4CFDBD1C}"/>
              </a:ext>
            </a:extLst>
          </p:cNvPr>
          <p:cNvSpPr txBox="1"/>
          <p:nvPr/>
        </p:nvSpPr>
        <p:spPr>
          <a:xfrm>
            <a:off x="357546" y="2410927"/>
            <a:ext cx="460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Это общедоступный речевой набор данных, состоящий из 13 100 коротких аудиоклипов, в которых один спикер читает отрывки из 7 научно-популярных книг.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004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1680</Words>
  <Application>Microsoft Office PowerPoint</Application>
  <PresentationFormat>Экран (16:9)</PresentationFormat>
  <Paragraphs>192</Paragraphs>
  <Slides>22</Slides>
  <Notes>22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Roboto</vt:lpstr>
      <vt:lpstr>-apple-system</vt:lpstr>
      <vt:lpstr>Calibri</vt:lpstr>
      <vt:lpstr>Times New Roman</vt:lpstr>
      <vt:lpstr>YS Text</vt:lpstr>
      <vt:lpstr>Roboto Medium</vt:lpstr>
      <vt:lpstr>Arial</vt:lpstr>
      <vt:lpstr>Segoe UI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Диана Соколова</cp:lastModifiedBy>
  <cp:revision>7</cp:revision>
  <dcterms:modified xsi:type="dcterms:W3CDTF">2022-05-21T13:33:18Z</dcterms:modified>
</cp:coreProperties>
</file>